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23"/>
  </p:notesMasterIdLst>
  <p:handoutMasterIdLst>
    <p:handoutMasterId r:id="rId24"/>
  </p:handoutMasterIdLst>
  <p:sldIdLst>
    <p:sldId id="256" r:id="rId5"/>
    <p:sldId id="260" r:id="rId6"/>
    <p:sldId id="261" r:id="rId7"/>
    <p:sldId id="263" r:id="rId8"/>
    <p:sldId id="264" r:id="rId9"/>
    <p:sldId id="269" r:id="rId10"/>
    <p:sldId id="270" r:id="rId11"/>
    <p:sldId id="275" r:id="rId12"/>
    <p:sldId id="279" r:id="rId13"/>
    <p:sldId id="278" r:id="rId14"/>
    <p:sldId id="280" r:id="rId15"/>
    <p:sldId id="282" r:id="rId16"/>
    <p:sldId id="271" r:id="rId17"/>
    <p:sldId id="283" r:id="rId18"/>
    <p:sldId id="273" r:id="rId19"/>
    <p:sldId id="257" r:id="rId20"/>
    <p:sldId id="284"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32" autoAdjust="0"/>
    <p:restoredTop sz="94660"/>
  </p:normalViewPr>
  <p:slideViewPr>
    <p:cSldViewPr snapToGrid="0">
      <p:cViewPr varScale="1">
        <p:scale>
          <a:sx n="72" d="100"/>
          <a:sy n="72" d="100"/>
        </p:scale>
        <p:origin x="468" y="7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18/5/layout/IconCircle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0C85100E-26AF-40B3-97DF-19C4EC3CCEC0}">
      <dgm:prSet/>
      <dgm:spPr/>
      <dgm:t>
        <a:bodyPr/>
        <a:lstStyle/>
        <a:p>
          <a:pPr>
            <a:lnSpc>
              <a:spcPct val="100000"/>
            </a:lnSpc>
            <a:defRPr cap="all"/>
          </a:pPr>
          <a:r>
            <a:rPr lang="en-US" b="1" i="0" u="none" dirty="0"/>
            <a:t>User-friendly booking options</a:t>
          </a:r>
          <a:endParaRPr lang="en-US" cap="none" dirty="0"/>
        </a:p>
      </dgm:t>
    </dgm:pt>
    <dgm:pt modelId="{83E371DD-FB17-4628-859D-A2979B7D3099}" type="parTrans" cxnId="{FD66337D-8FE8-48E6-BE0F-CFD328BEE42E}">
      <dgm:prSet/>
      <dgm:spPr/>
      <dgm:t>
        <a:bodyPr/>
        <a:lstStyle/>
        <a:p>
          <a:endParaRPr lang="en-US" sz="1800"/>
        </a:p>
      </dgm:t>
    </dgm:pt>
    <dgm:pt modelId="{8A672CE1-4528-44AE-9157-DA340C2CD5DB}" type="sibTrans" cxnId="{FD66337D-8FE8-48E6-BE0F-CFD328BEE42E}">
      <dgm:prSet/>
      <dgm:spPr/>
      <dgm:t>
        <a:bodyPr/>
        <a:lstStyle/>
        <a:p>
          <a:endParaRPr lang="en-US"/>
        </a:p>
      </dgm:t>
    </dgm:pt>
    <dgm:pt modelId="{69653324-E1E3-437C-A9D5-28B1353F645A}">
      <dgm:prSet/>
      <dgm:spPr/>
      <dgm:t>
        <a:bodyPr/>
        <a:lstStyle/>
        <a:p>
          <a:pPr>
            <a:lnSpc>
              <a:spcPct val="100000"/>
            </a:lnSpc>
            <a:defRPr cap="all"/>
          </a:pPr>
          <a:r>
            <a:rPr lang="en-US" b="1" i="0" u="none" dirty="0"/>
            <a:t>Easy Payment options</a:t>
          </a:r>
          <a:endParaRPr lang="en-US" cap="none" dirty="0"/>
        </a:p>
      </dgm:t>
    </dgm:pt>
    <dgm:pt modelId="{F0466364-A484-4F50-8E01-C00666AA6B96}" type="parTrans" cxnId="{25667268-FED2-4149-B353-F16FED2D1A5A}">
      <dgm:prSet/>
      <dgm:spPr/>
      <dgm:t>
        <a:bodyPr/>
        <a:lstStyle/>
        <a:p>
          <a:endParaRPr lang="en-US" sz="1800"/>
        </a:p>
      </dgm:t>
    </dgm:pt>
    <dgm:pt modelId="{6F20977E-D589-4920-96AA-44AAF9391C6A}" type="sibTrans" cxnId="{25667268-FED2-4149-B353-F16FED2D1A5A}">
      <dgm:prSet/>
      <dgm:spPr/>
      <dgm:t>
        <a:bodyPr/>
        <a:lstStyle/>
        <a:p>
          <a:endParaRPr lang="en-US"/>
        </a:p>
      </dgm:t>
    </dgm:pt>
    <dgm:pt modelId="{7F8797D3-295D-45B0-9E28-F7696E313AE3}">
      <dgm:prSet/>
      <dgm:spPr/>
      <dgm:t>
        <a:bodyPr/>
        <a:lstStyle/>
        <a:p>
          <a:pPr>
            <a:lnSpc>
              <a:spcPct val="100000"/>
            </a:lnSpc>
            <a:defRPr cap="all"/>
          </a:pPr>
          <a:r>
            <a:rPr lang="en-US" b="1" i="0" u="none" dirty="0"/>
            <a:t>Being in touch with the traveler during the entire journey</a:t>
          </a:r>
          <a:endParaRPr lang="en-US" cap="none" dirty="0"/>
        </a:p>
      </dgm:t>
    </dgm:pt>
    <dgm:pt modelId="{2A0378C1-9628-41C6-B719-DFD7DD7C2513}" type="parTrans" cxnId="{B9DB5BF3-D3B4-4EF2-9219-9820EFCDD141}">
      <dgm:prSet/>
      <dgm:spPr/>
      <dgm:t>
        <a:bodyPr/>
        <a:lstStyle/>
        <a:p>
          <a:endParaRPr lang="en-US" sz="1800"/>
        </a:p>
      </dgm:t>
    </dgm:pt>
    <dgm:pt modelId="{BD09EA6A-7770-4233-AA60-BFF5DA55D6CE}" type="sibTrans" cxnId="{B9DB5BF3-D3B4-4EF2-9219-9820EFCDD141}">
      <dgm:prSet/>
      <dgm:spPr/>
      <dgm:t>
        <a:bodyPr/>
        <a:lstStyle/>
        <a:p>
          <a:endParaRPr lang="en-US"/>
        </a:p>
      </dgm:t>
    </dgm:pt>
    <dgm:pt modelId="{E3F9E5A9-51B2-43A8-8F03-9194571938CF}" type="pres">
      <dgm:prSet presAssocID="{7F564E9C-DC4B-4FCA-A45C-7A2A68ABF190}" presName="root" presStyleCnt="0">
        <dgm:presLayoutVars>
          <dgm:dir/>
          <dgm:resizeHandles val="exact"/>
        </dgm:presLayoutVars>
      </dgm:prSet>
      <dgm:spPr/>
    </dgm:pt>
    <dgm:pt modelId="{8929C738-FC34-44B7-BD7A-E6975C65F703}" type="pres">
      <dgm:prSet presAssocID="{0C85100E-26AF-40B3-97DF-19C4EC3CCEC0}" presName="compNode" presStyleCnt="0"/>
      <dgm:spPr/>
    </dgm:pt>
    <dgm:pt modelId="{D7FE9191-F345-41D1-BC78-A57FAC85C889}" type="pres">
      <dgm:prSet presAssocID="{0C85100E-26AF-40B3-97DF-19C4EC3CCEC0}" presName="iconBgRect" presStyleLbl="bgShp" presStyleIdx="0" presStyleCnt="3"/>
      <dgm:spPr/>
    </dgm:pt>
    <dgm:pt modelId="{8FF3ED10-1F7A-4228-8DBA-95ED52350852}" type="pres">
      <dgm:prSet presAssocID="{0C85100E-26AF-40B3-97DF-19C4EC3CCEC0}" presName="iconRect" presStyleLbl="node1" presStyleIdx="0" presStyleCnt="3" custScaleX="126093"/>
      <dgm:spPr>
        <a:blipFill rotWithShape="1">
          <a:blip xmlns:r="http://schemas.openxmlformats.org/officeDocument/2006/relationships" r:embed="rId1"/>
          <a:srcRect/>
          <a:stretch>
            <a:fillRect t="-1000" b="-1000"/>
          </a:stretch>
        </a:blipFill>
      </dgm:spPr>
      <dgm:extLst>
        <a:ext uri="{E40237B7-FDA0-4F09-8148-C483321AD2D9}">
          <dgm14:cNvPr xmlns:dgm14="http://schemas.microsoft.com/office/drawing/2010/diagram" id="0" name="" descr="Hike"/>
        </a:ext>
      </dgm:extLst>
    </dgm:pt>
    <dgm:pt modelId="{DEEFA25E-941B-435D-9E6A-508386CFE47E}" type="pres">
      <dgm:prSet presAssocID="{0C85100E-26AF-40B3-97DF-19C4EC3CCEC0}" presName="spaceRect" presStyleCnt="0"/>
      <dgm:spPr/>
    </dgm:pt>
    <dgm:pt modelId="{54849521-B57C-45E5-AE0C-3EC2C0D4D0A2}" type="pres">
      <dgm:prSet presAssocID="{0C85100E-26AF-40B3-97DF-19C4EC3CCEC0}" presName="textRect" presStyleLbl="revTx" presStyleIdx="0" presStyleCnt="3">
        <dgm:presLayoutVars>
          <dgm:chMax val="1"/>
          <dgm:chPref val="1"/>
        </dgm:presLayoutVars>
      </dgm:prSet>
      <dgm:spPr/>
    </dgm:pt>
    <dgm:pt modelId="{0F6A2FC3-9E47-40CA-83F9-5B63CA09FDA8}" type="pres">
      <dgm:prSet presAssocID="{8A672CE1-4528-44AE-9157-DA340C2CD5DB}" presName="sibTrans" presStyleCnt="0"/>
      <dgm:spPr/>
    </dgm:pt>
    <dgm:pt modelId="{11E84AED-826F-45C8-83C4-91F1A078E1E0}" type="pres">
      <dgm:prSet presAssocID="{69653324-E1E3-437C-A9D5-28B1353F645A}" presName="compNode" presStyleCnt="0"/>
      <dgm:spPr/>
    </dgm:pt>
    <dgm:pt modelId="{CA2BB399-46B1-46DF-BB84-F602FEBB6E8F}" type="pres">
      <dgm:prSet presAssocID="{69653324-E1E3-437C-A9D5-28B1353F645A}" presName="iconBgRect" presStyleLbl="bgShp" presStyleIdx="1" presStyleCnt="3"/>
      <dgm:spPr/>
    </dgm:pt>
    <dgm:pt modelId="{D6853916-A787-4645-8300-F6B01D5465FD}" type="pres">
      <dgm:prSet presAssocID="{69653324-E1E3-437C-A9D5-28B1353F645A}" presName="iconRect" presStyleLbl="node1" presStyleIdx="1" presStyleCnt="3"/>
      <dgm:spPr>
        <a:blipFill rotWithShape="1">
          <a:blip xmlns:r="http://schemas.openxmlformats.org/officeDocument/2006/relationships" r:embed="rId2"/>
          <a:srcRect/>
          <a:stretch>
            <a:fillRect l="-18000" r="-18000"/>
          </a:stretch>
        </a:blipFill>
      </dgm:spPr>
      <dgm:extLst>
        <a:ext uri="{E40237B7-FDA0-4F09-8148-C483321AD2D9}">
          <dgm14:cNvPr xmlns:dgm14="http://schemas.microsoft.com/office/drawing/2010/diagram" id="0" name="" descr="Run"/>
        </a:ext>
      </dgm:extLst>
    </dgm:pt>
    <dgm:pt modelId="{20F4B50A-E3EC-4DC1-8B67-BB5C3777405D}" type="pres">
      <dgm:prSet presAssocID="{69653324-E1E3-437C-A9D5-28B1353F645A}" presName="spaceRect" presStyleCnt="0"/>
      <dgm:spPr/>
    </dgm:pt>
    <dgm:pt modelId="{1236D849-CB48-479C-B013-12E41455C64A}" type="pres">
      <dgm:prSet presAssocID="{69653324-E1E3-437C-A9D5-28B1353F645A}" presName="textRect" presStyleLbl="revTx" presStyleIdx="1" presStyleCnt="3">
        <dgm:presLayoutVars>
          <dgm:chMax val="1"/>
          <dgm:chPref val="1"/>
        </dgm:presLayoutVars>
      </dgm:prSet>
      <dgm:spPr/>
    </dgm:pt>
    <dgm:pt modelId="{77E7D738-E9B1-4ED4-B593-EC450EE23F5E}" type="pres">
      <dgm:prSet presAssocID="{6F20977E-D589-4920-96AA-44AAF9391C6A}" presName="sibTrans" presStyleCnt="0"/>
      <dgm:spPr/>
    </dgm:pt>
    <dgm:pt modelId="{504F53A5-75F2-4237-863E-8BEA18033D97}" type="pres">
      <dgm:prSet presAssocID="{7F8797D3-295D-45B0-9E28-F7696E313AE3}" presName="compNode" presStyleCnt="0"/>
      <dgm:spPr/>
    </dgm:pt>
    <dgm:pt modelId="{1FBD15DA-15EC-437E-AD24-BB3FBA44188E}" type="pres">
      <dgm:prSet presAssocID="{7F8797D3-295D-45B0-9E28-F7696E313AE3}" presName="iconBgRect" presStyleLbl="bgShp" presStyleIdx="2" presStyleCnt="3"/>
      <dgm:spPr/>
    </dgm:pt>
    <dgm:pt modelId="{F978FA78-402E-430D-BD6D-B50543BC1779}" type="pres">
      <dgm:prSet presAssocID="{7F8797D3-295D-45B0-9E28-F7696E313AE3}"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lescope"/>
        </a:ext>
      </dgm:extLst>
    </dgm:pt>
    <dgm:pt modelId="{8E26FA69-DD6D-41A2-A1C3-C84664B3DEA9}" type="pres">
      <dgm:prSet presAssocID="{7F8797D3-295D-45B0-9E28-F7696E313AE3}" presName="spaceRect" presStyleCnt="0"/>
      <dgm:spPr/>
    </dgm:pt>
    <dgm:pt modelId="{1437B87F-714F-41BA-8ABB-43977D1FDD2E}" type="pres">
      <dgm:prSet presAssocID="{7F8797D3-295D-45B0-9E28-F7696E313AE3}" presName="textRect" presStyleLbl="revTx" presStyleIdx="2" presStyleCnt="3" custScaleX="133016">
        <dgm:presLayoutVars>
          <dgm:chMax val="1"/>
          <dgm:chPref val="1"/>
        </dgm:presLayoutVars>
      </dgm:prSet>
      <dgm:spPr/>
    </dgm:pt>
  </dgm:ptLst>
  <dgm:cxnLst>
    <dgm:cxn modelId="{9EF79A2A-C397-458C-A3B4-D48F7182843D}" type="presOf" srcId="{7F564E9C-DC4B-4FCA-A45C-7A2A68ABF190}" destId="{E3F9E5A9-51B2-43A8-8F03-9194571938CF}" srcOrd="0" destOrd="0" presId="urn:microsoft.com/office/officeart/2018/5/layout/IconCircleLabelList"/>
    <dgm:cxn modelId="{25667268-FED2-4149-B353-F16FED2D1A5A}" srcId="{7F564E9C-DC4B-4FCA-A45C-7A2A68ABF190}" destId="{69653324-E1E3-437C-A9D5-28B1353F645A}" srcOrd="1" destOrd="0" parTransId="{F0466364-A484-4F50-8E01-C00666AA6B96}" sibTransId="{6F20977E-D589-4920-96AA-44AAF9391C6A}"/>
    <dgm:cxn modelId="{FD66337D-8FE8-48E6-BE0F-CFD328BEE42E}" srcId="{7F564E9C-DC4B-4FCA-A45C-7A2A68ABF190}" destId="{0C85100E-26AF-40B3-97DF-19C4EC3CCEC0}" srcOrd="0" destOrd="0" parTransId="{83E371DD-FB17-4628-859D-A2979B7D3099}" sibTransId="{8A672CE1-4528-44AE-9157-DA340C2CD5DB}"/>
    <dgm:cxn modelId="{66AF4AA0-077B-441F-8BCF-84949DFE4A4A}" type="presOf" srcId="{69653324-E1E3-437C-A9D5-28B1353F645A}" destId="{1236D849-CB48-479C-B013-12E41455C64A}" srcOrd="0" destOrd="0" presId="urn:microsoft.com/office/officeart/2018/5/layout/IconCircleLabelList"/>
    <dgm:cxn modelId="{89A64FA4-89F2-4CC0-9791-9B99DFBDFD94}" type="presOf" srcId="{0C85100E-26AF-40B3-97DF-19C4EC3CCEC0}" destId="{54849521-B57C-45E5-AE0C-3EC2C0D4D0A2}" srcOrd="0" destOrd="0" presId="urn:microsoft.com/office/officeart/2018/5/layout/IconCircleLabelList"/>
    <dgm:cxn modelId="{30BBCAE1-AA43-4AE4-A79A-B5150A5E89F9}" type="presOf" srcId="{7F8797D3-295D-45B0-9E28-F7696E313AE3}" destId="{1437B87F-714F-41BA-8ABB-43977D1FDD2E}" srcOrd="0" destOrd="0" presId="urn:microsoft.com/office/officeart/2018/5/layout/IconCircleLabelList"/>
    <dgm:cxn modelId="{B9DB5BF3-D3B4-4EF2-9219-9820EFCDD141}" srcId="{7F564E9C-DC4B-4FCA-A45C-7A2A68ABF190}" destId="{7F8797D3-295D-45B0-9E28-F7696E313AE3}" srcOrd="2" destOrd="0" parTransId="{2A0378C1-9628-41C6-B719-DFD7DD7C2513}" sibTransId="{BD09EA6A-7770-4233-AA60-BFF5DA55D6CE}"/>
    <dgm:cxn modelId="{046E5389-75CC-49E4-A852-97C2E7E6D226}" type="presParOf" srcId="{E3F9E5A9-51B2-43A8-8F03-9194571938CF}" destId="{8929C738-FC34-44B7-BD7A-E6975C65F703}" srcOrd="0" destOrd="0" presId="urn:microsoft.com/office/officeart/2018/5/layout/IconCircleLabelList"/>
    <dgm:cxn modelId="{38860D80-65A2-4FE3-A65F-086B501908CF}" type="presParOf" srcId="{8929C738-FC34-44B7-BD7A-E6975C65F703}" destId="{D7FE9191-F345-41D1-BC78-A57FAC85C889}" srcOrd="0" destOrd="0" presId="urn:microsoft.com/office/officeart/2018/5/layout/IconCircleLabelList"/>
    <dgm:cxn modelId="{15291291-59DE-4F27-AE8E-09905698A26B}" type="presParOf" srcId="{8929C738-FC34-44B7-BD7A-E6975C65F703}" destId="{8FF3ED10-1F7A-4228-8DBA-95ED52350852}" srcOrd="1" destOrd="0" presId="urn:microsoft.com/office/officeart/2018/5/layout/IconCircleLabelList"/>
    <dgm:cxn modelId="{D93A254D-2C2B-4E74-9B75-CFB868080C85}" type="presParOf" srcId="{8929C738-FC34-44B7-BD7A-E6975C65F703}" destId="{DEEFA25E-941B-435D-9E6A-508386CFE47E}" srcOrd="2" destOrd="0" presId="urn:microsoft.com/office/officeart/2018/5/layout/IconCircleLabelList"/>
    <dgm:cxn modelId="{A6870060-E9BF-4E45-B0B2-CE2FEB416253}" type="presParOf" srcId="{8929C738-FC34-44B7-BD7A-E6975C65F703}" destId="{54849521-B57C-45E5-AE0C-3EC2C0D4D0A2}" srcOrd="3" destOrd="0" presId="urn:microsoft.com/office/officeart/2018/5/layout/IconCircleLabelList"/>
    <dgm:cxn modelId="{80671972-08BA-4928-BC1F-B3133C587435}" type="presParOf" srcId="{E3F9E5A9-51B2-43A8-8F03-9194571938CF}" destId="{0F6A2FC3-9E47-40CA-83F9-5B63CA09FDA8}" srcOrd="1" destOrd="0" presId="urn:microsoft.com/office/officeart/2018/5/layout/IconCircleLabelList"/>
    <dgm:cxn modelId="{D51D2133-6F1D-4DF6-96E7-C6625A6BEED1}" type="presParOf" srcId="{E3F9E5A9-51B2-43A8-8F03-9194571938CF}" destId="{11E84AED-826F-45C8-83C4-91F1A078E1E0}" srcOrd="2" destOrd="0" presId="urn:microsoft.com/office/officeart/2018/5/layout/IconCircleLabelList"/>
    <dgm:cxn modelId="{F9245669-8D02-42CA-A21E-BA72A76391A2}" type="presParOf" srcId="{11E84AED-826F-45C8-83C4-91F1A078E1E0}" destId="{CA2BB399-46B1-46DF-BB84-F602FEBB6E8F}" srcOrd="0" destOrd="0" presId="urn:microsoft.com/office/officeart/2018/5/layout/IconCircleLabelList"/>
    <dgm:cxn modelId="{3E304E6E-CFA0-4E02-97C9-2358B1325747}" type="presParOf" srcId="{11E84AED-826F-45C8-83C4-91F1A078E1E0}" destId="{D6853916-A787-4645-8300-F6B01D5465FD}" srcOrd="1" destOrd="0" presId="urn:microsoft.com/office/officeart/2018/5/layout/IconCircleLabelList"/>
    <dgm:cxn modelId="{A3A558FB-B42D-4CD9-880D-C8970DD9B2CF}" type="presParOf" srcId="{11E84AED-826F-45C8-83C4-91F1A078E1E0}" destId="{20F4B50A-E3EC-4DC1-8B67-BB5C3777405D}" srcOrd="2" destOrd="0" presId="urn:microsoft.com/office/officeart/2018/5/layout/IconCircleLabelList"/>
    <dgm:cxn modelId="{4085BB99-4E4A-42E3-8624-72E8460B7F02}" type="presParOf" srcId="{11E84AED-826F-45C8-83C4-91F1A078E1E0}" destId="{1236D849-CB48-479C-B013-12E41455C64A}" srcOrd="3" destOrd="0" presId="urn:microsoft.com/office/officeart/2018/5/layout/IconCircleLabelList"/>
    <dgm:cxn modelId="{575C131A-D48A-429B-9E4C-1B1619D7306D}" type="presParOf" srcId="{E3F9E5A9-51B2-43A8-8F03-9194571938CF}" destId="{77E7D738-E9B1-4ED4-B593-EC450EE23F5E}" srcOrd="3" destOrd="0" presId="urn:microsoft.com/office/officeart/2018/5/layout/IconCircleLabelList"/>
    <dgm:cxn modelId="{8B3BABB7-9BE3-4CCA-A90F-E5EEF1A4BE2F}" type="presParOf" srcId="{E3F9E5A9-51B2-43A8-8F03-9194571938CF}" destId="{504F53A5-75F2-4237-863E-8BEA18033D97}" srcOrd="4" destOrd="0" presId="urn:microsoft.com/office/officeart/2018/5/layout/IconCircleLabelList"/>
    <dgm:cxn modelId="{38FDD328-2F4A-4403-9CE3-84E8C6AD81A2}" type="presParOf" srcId="{504F53A5-75F2-4237-863E-8BEA18033D97}" destId="{1FBD15DA-15EC-437E-AD24-BB3FBA44188E}" srcOrd="0" destOrd="0" presId="urn:microsoft.com/office/officeart/2018/5/layout/IconCircleLabelList"/>
    <dgm:cxn modelId="{C1E19D95-E19A-48D8-976F-1762354AC7D6}" type="presParOf" srcId="{504F53A5-75F2-4237-863E-8BEA18033D97}" destId="{F978FA78-402E-430D-BD6D-B50543BC1779}" srcOrd="1" destOrd="0" presId="urn:microsoft.com/office/officeart/2018/5/layout/IconCircleLabelList"/>
    <dgm:cxn modelId="{0BF6A35D-48A0-49CB-BFE7-DD9C3FBF1D73}" type="presParOf" srcId="{504F53A5-75F2-4237-863E-8BEA18033D97}" destId="{8E26FA69-DD6D-41A2-A1C3-C84664B3DEA9}" srcOrd="2" destOrd="0" presId="urn:microsoft.com/office/officeart/2018/5/layout/IconCircleLabelList"/>
    <dgm:cxn modelId="{36CE7DD6-956C-461B-94DF-658454BF2FDC}" type="presParOf" srcId="{504F53A5-75F2-4237-863E-8BEA18033D97}" destId="{1437B87F-714F-41BA-8ABB-43977D1FDD2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E9191-F345-41D1-BC78-A57FAC85C889}">
      <dsp:nvSpPr>
        <dsp:cNvPr id="0" name=""/>
        <dsp:cNvSpPr/>
      </dsp:nvSpPr>
      <dsp:spPr>
        <a:xfrm>
          <a:off x="396855" y="962519"/>
          <a:ext cx="1132312" cy="11323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3ED10-1F7A-4228-8DBA-95ED52350852}">
      <dsp:nvSpPr>
        <dsp:cNvPr id="0" name=""/>
        <dsp:cNvSpPr/>
      </dsp:nvSpPr>
      <dsp:spPr>
        <a:xfrm>
          <a:off x="553406" y="1203832"/>
          <a:ext cx="819210" cy="649687"/>
        </a:xfrm>
        <a:prstGeom prst="rect">
          <a:avLst/>
        </a:prstGeom>
        <a:blipFill rotWithShape="1">
          <a:blip xmlns:r="http://schemas.openxmlformats.org/officeDocument/2006/relationships" r:embed="rId1"/>
          <a:srcRect/>
          <a:stretch>
            <a:fillRect t="-1000" b="-1000"/>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849521-B57C-45E5-AE0C-3EC2C0D4D0A2}">
      <dsp:nvSpPr>
        <dsp:cNvPr id="0" name=""/>
        <dsp:cNvSpPr/>
      </dsp:nvSpPr>
      <dsp:spPr>
        <a:xfrm>
          <a:off x="34886" y="244752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u="none" kern="1200" dirty="0"/>
            <a:t>User-friendly booking options</a:t>
          </a:r>
          <a:endParaRPr lang="en-US" sz="1400" kern="1200" cap="none" dirty="0"/>
        </a:p>
      </dsp:txBody>
      <dsp:txXfrm>
        <a:off x="34886" y="2447520"/>
        <a:ext cx="1856250" cy="720000"/>
      </dsp:txXfrm>
    </dsp:sp>
    <dsp:sp modelId="{CA2BB399-46B1-46DF-BB84-F602FEBB6E8F}">
      <dsp:nvSpPr>
        <dsp:cNvPr id="0" name=""/>
        <dsp:cNvSpPr/>
      </dsp:nvSpPr>
      <dsp:spPr>
        <a:xfrm>
          <a:off x="2577949" y="962519"/>
          <a:ext cx="1132312" cy="1132312"/>
        </a:xfrm>
        <a:prstGeom prst="ellipse">
          <a:avLst/>
        </a:prstGeom>
        <a:solidFill>
          <a:schemeClr val="accent5">
            <a:hueOff val="207253"/>
            <a:satOff val="19748"/>
            <a:lumOff val="-8236"/>
            <a:alphaOff val="0"/>
          </a:schemeClr>
        </a:solidFill>
        <a:ln>
          <a:noFill/>
        </a:ln>
        <a:effectLst/>
      </dsp:spPr>
      <dsp:style>
        <a:lnRef idx="0">
          <a:scrgbClr r="0" g="0" b="0"/>
        </a:lnRef>
        <a:fillRef idx="1">
          <a:scrgbClr r="0" g="0" b="0"/>
        </a:fillRef>
        <a:effectRef idx="0">
          <a:scrgbClr r="0" g="0" b="0"/>
        </a:effectRef>
        <a:fontRef idx="minor"/>
      </dsp:style>
    </dsp:sp>
    <dsp:sp modelId="{D6853916-A787-4645-8300-F6B01D5465FD}">
      <dsp:nvSpPr>
        <dsp:cNvPr id="0" name=""/>
        <dsp:cNvSpPr/>
      </dsp:nvSpPr>
      <dsp:spPr>
        <a:xfrm>
          <a:off x="2819261" y="1203832"/>
          <a:ext cx="649687" cy="649687"/>
        </a:xfrm>
        <a:prstGeom prst="rect">
          <a:avLst/>
        </a:prstGeom>
        <a:blipFill rotWithShape="1">
          <a:blip xmlns:r="http://schemas.openxmlformats.org/officeDocument/2006/relationships" r:embed="rId2"/>
          <a:srcRect/>
          <a:stretch>
            <a:fillRect l="-18000" r="-18000"/>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36D849-CB48-479C-B013-12E41455C64A}">
      <dsp:nvSpPr>
        <dsp:cNvPr id="0" name=""/>
        <dsp:cNvSpPr/>
      </dsp:nvSpPr>
      <dsp:spPr>
        <a:xfrm>
          <a:off x="2215980" y="2447520"/>
          <a:ext cx="18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u="none" kern="1200" dirty="0"/>
            <a:t>Easy Payment options</a:t>
          </a:r>
          <a:endParaRPr lang="en-US" sz="1400" kern="1200" cap="none" dirty="0"/>
        </a:p>
      </dsp:txBody>
      <dsp:txXfrm>
        <a:off x="2215980" y="2447520"/>
        <a:ext cx="1856250" cy="720000"/>
      </dsp:txXfrm>
    </dsp:sp>
    <dsp:sp modelId="{1FBD15DA-15EC-437E-AD24-BB3FBA44188E}">
      <dsp:nvSpPr>
        <dsp:cNvPr id="0" name=""/>
        <dsp:cNvSpPr/>
      </dsp:nvSpPr>
      <dsp:spPr>
        <a:xfrm>
          <a:off x="5065472" y="962519"/>
          <a:ext cx="1132312" cy="1132312"/>
        </a:xfrm>
        <a:prstGeom prst="ellipse">
          <a:avLst/>
        </a:prstGeom>
        <a:solidFill>
          <a:schemeClr val="accent5">
            <a:hueOff val="414507"/>
            <a:satOff val="39495"/>
            <a:lumOff val="-16471"/>
            <a:alphaOff val="0"/>
          </a:schemeClr>
        </a:solidFill>
        <a:ln>
          <a:noFill/>
        </a:ln>
        <a:effectLst/>
      </dsp:spPr>
      <dsp:style>
        <a:lnRef idx="0">
          <a:scrgbClr r="0" g="0" b="0"/>
        </a:lnRef>
        <a:fillRef idx="1">
          <a:scrgbClr r="0" g="0" b="0"/>
        </a:fillRef>
        <a:effectRef idx="0">
          <a:scrgbClr r="0" g="0" b="0"/>
        </a:effectRef>
        <a:fontRef idx="minor"/>
      </dsp:style>
    </dsp:sp>
    <dsp:sp modelId="{F978FA78-402E-430D-BD6D-B50543BC1779}">
      <dsp:nvSpPr>
        <dsp:cNvPr id="0" name=""/>
        <dsp:cNvSpPr/>
      </dsp:nvSpPr>
      <dsp:spPr>
        <a:xfrm>
          <a:off x="5306785" y="1203832"/>
          <a:ext cx="649687" cy="649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7B87F-714F-41BA-8ABB-43977D1FDD2E}">
      <dsp:nvSpPr>
        <dsp:cNvPr id="0" name=""/>
        <dsp:cNvSpPr/>
      </dsp:nvSpPr>
      <dsp:spPr>
        <a:xfrm>
          <a:off x="4397074" y="2447520"/>
          <a:ext cx="246910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u="none" kern="1200" dirty="0"/>
            <a:t>Being in touch with the traveler during the entire journey</a:t>
          </a:r>
          <a:endParaRPr lang="en-US" sz="1400" kern="1200" cap="none" dirty="0"/>
        </a:p>
      </dsp:txBody>
      <dsp:txXfrm>
        <a:off x="4397074" y="2447520"/>
        <a:ext cx="246910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27-Nov-22</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27-Nov-22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a:t>
            </a:fld>
            <a:endParaRPr lang="en-US" dirty="0"/>
          </a:p>
        </p:txBody>
      </p:sp>
    </p:spTree>
    <p:extLst>
      <p:ext uri="{BB962C8B-B14F-4D97-AF65-F5344CB8AC3E}">
        <p14:creationId xmlns:p14="http://schemas.microsoft.com/office/powerpoint/2010/main" val="3285139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6</a:t>
            </a:fld>
            <a:endParaRPr lang="en-US" dirty="0"/>
          </a:p>
        </p:txBody>
      </p:sp>
    </p:spTree>
    <p:extLst>
      <p:ext uri="{BB962C8B-B14F-4D97-AF65-F5344CB8AC3E}">
        <p14:creationId xmlns:p14="http://schemas.microsoft.com/office/powerpoint/2010/main" val="2266993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16</a:t>
            </a:fld>
            <a:endParaRPr lang="en-US" dirty="0"/>
          </a:p>
        </p:txBody>
      </p:sp>
    </p:spTree>
    <p:extLst>
      <p:ext uri="{BB962C8B-B14F-4D97-AF65-F5344CB8AC3E}">
        <p14:creationId xmlns:p14="http://schemas.microsoft.com/office/powerpoint/2010/main" val="1272089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27-Nov-22</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27-Nov-22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27-Nov-22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27-Nov-22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27-Nov-22</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27-Nov-22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27-Nov-22</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27-Nov-22</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27-Nov-22</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27-Nov-22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27-Nov-22</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27-Nov-22</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github.com/Maisha-Samia/Travel-Management-System" TargetMode="External"/><Relationship Id="rId7" Type="http://schemas.openxmlformats.org/officeDocument/2006/relationships/image" Target="../media/image29.png"/><Relationship Id="rId2" Type="http://schemas.openxmlformats.org/officeDocument/2006/relationships/hyperlink" Target="https://github.com/c193203nujhat/Travel-Management-System" TargetMode="Externa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hyperlink" Target="https://github.com/SharminAkter57/Travel-Management-System" TargetMode="External"/><Relationship Id="rId4" Type="http://schemas.openxmlformats.org/officeDocument/2006/relationships/hyperlink" Target="https://github.com/FarhatulZannat/Travel-Management-System" TargetMode="External"/><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50" name="Straight Connector 41">
            <a:extLst>
              <a:ext uri="{FF2B5EF4-FFF2-40B4-BE49-F238E27FC236}">
                <a16:creationId xmlns:a16="http://schemas.microsoft.com/office/drawing/2014/main" id="{63FED537-3AF1-4C36-9904-77B6A54D27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62458"/>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1109980" y="4206240"/>
            <a:ext cx="9966960" cy="1120378"/>
          </a:xfrm>
        </p:spPr>
        <p:txBody>
          <a:bodyPr>
            <a:normAutofit/>
          </a:bodyPr>
          <a:lstStyle/>
          <a:p>
            <a:r>
              <a:rPr lang="en-US" sz="6600" cap="none" dirty="0" err="1"/>
              <a:t>Assalamualikum</a:t>
            </a:r>
            <a:endParaRPr lang="en-US" sz="6600" cap="none" dirty="0"/>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1321603" y="5550168"/>
            <a:ext cx="8767860" cy="553690"/>
          </a:xfrm>
        </p:spPr>
        <p:txBody>
          <a:bodyPr>
            <a:normAutofit/>
          </a:bodyPr>
          <a:lstStyle/>
          <a:p>
            <a:r>
              <a:rPr lang="en-US" sz="2800" dirty="0"/>
              <a:t>   Welcome to our presentation</a:t>
            </a:r>
          </a:p>
        </p:txBody>
      </p:sp>
      <p:pic>
        <p:nvPicPr>
          <p:cNvPr id="7" name="Picture 6" descr="Man looking at landscape">
            <a:extLst>
              <a:ext uri="{FF2B5EF4-FFF2-40B4-BE49-F238E27FC236}">
                <a16:creationId xmlns:a16="http://schemas.microsoft.com/office/drawing/2014/main" id="{CD9EF39B-AB41-49AB-8163-8B5FD7D283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3840" y="228832"/>
            <a:ext cx="11704320" cy="3539604"/>
          </a:xfrm>
          <a:prstGeom prst="rect">
            <a:avLst/>
          </a:prstGeom>
        </p:spPr>
      </p:pic>
    </p:spTree>
    <p:extLst>
      <p:ext uri="{BB962C8B-B14F-4D97-AF65-F5344CB8AC3E}">
        <p14:creationId xmlns:p14="http://schemas.microsoft.com/office/powerpoint/2010/main" val="83405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20C4-368B-0A35-A335-2D8C9F5C9A77}"/>
              </a:ext>
            </a:extLst>
          </p:cNvPr>
          <p:cNvSpPr>
            <a:spLocks noGrp="1"/>
          </p:cNvSpPr>
          <p:nvPr>
            <p:ph type="title"/>
          </p:nvPr>
        </p:nvSpPr>
        <p:spPr>
          <a:xfrm>
            <a:off x="2411896" y="274320"/>
            <a:ext cx="8547651" cy="732845"/>
          </a:xfrm>
        </p:spPr>
        <p:txBody>
          <a:bodyPr/>
          <a:lstStyle/>
          <a:p>
            <a:r>
              <a:rPr lang="en-US" sz="4000" b="1" i="0" u="sng" dirty="0">
                <a:effectLst/>
                <a:latin typeface="Roboto" panose="02000000000000000000" pitchFamily="2" charset="0"/>
              </a:rPr>
              <a:t>Front-End UI &amp; Proper Styling</a:t>
            </a:r>
            <a:endParaRPr lang="en-US" dirty="0"/>
          </a:p>
        </p:txBody>
      </p:sp>
      <p:pic>
        <p:nvPicPr>
          <p:cNvPr id="13" name="Picture 12">
            <a:extLst>
              <a:ext uri="{FF2B5EF4-FFF2-40B4-BE49-F238E27FC236}">
                <a16:creationId xmlns:a16="http://schemas.microsoft.com/office/drawing/2014/main" id="{FBCE6A5D-9F14-42F5-82CC-DAD6311E4B7C}"/>
              </a:ext>
            </a:extLst>
          </p:cNvPr>
          <p:cNvPicPr>
            <a:picLocks noChangeAspect="1"/>
          </p:cNvPicPr>
          <p:nvPr/>
        </p:nvPicPr>
        <p:blipFill rotWithShape="1">
          <a:blip r:embed="rId2"/>
          <a:srcRect l="16791" t="11919" r="18887" b="12657"/>
          <a:stretch/>
        </p:blipFill>
        <p:spPr>
          <a:xfrm>
            <a:off x="514424" y="1379552"/>
            <a:ext cx="3910871" cy="2578300"/>
          </a:xfrm>
          <a:prstGeom prst="rect">
            <a:avLst/>
          </a:prstGeom>
        </p:spPr>
      </p:pic>
      <p:pic>
        <p:nvPicPr>
          <p:cNvPr id="15" name="Picture 14">
            <a:extLst>
              <a:ext uri="{FF2B5EF4-FFF2-40B4-BE49-F238E27FC236}">
                <a16:creationId xmlns:a16="http://schemas.microsoft.com/office/drawing/2014/main" id="{9441675E-409D-6218-D122-F2CFE2C32022}"/>
              </a:ext>
            </a:extLst>
          </p:cNvPr>
          <p:cNvPicPr>
            <a:picLocks noChangeAspect="1"/>
          </p:cNvPicPr>
          <p:nvPr/>
        </p:nvPicPr>
        <p:blipFill rotWithShape="1">
          <a:blip r:embed="rId3"/>
          <a:srcRect l="14022" t="14306" r="6740" b="28661"/>
          <a:stretch/>
        </p:blipFill>
        <p:spPr>
          <a:xfrm>
            <a:off x="8052178" y="1332930"/>
            <a:ext cx="3585137" cy="2503206"/>
          </a:xfrm>
          <a:prstGeom prst="rect">
            <a:avLst/>
          </a:prstGeom>
        </p:spPr>
      </p:pic>
      <p:pic>
        <p:nvPicPr>
          <p:cNvPr id="17" name="Picture 16">
            <a:extLst>
              <a:ext uri="{FF2B5EF4-FFF2-40B4-BE49-F238E27FC236}">
                <a16:creationId xmlns:a16="http://schemas.microsoft.com/office/drawing/2014/main" id="{EDD6FAE5-C0F1-F6E7-6EB3-568BF5BE1CBA}"/>
              </a:ext>
            </a:extLst>
          </p:cNvPr>
          <p:cNvPicPr>
            <a:picLocks noChangeAspect="1"/>
          </p:cNvPicPr>
          <p:nvPr/>
        </p:nvPicPr>
        <p:blipFill rotWithShape="1">
          <a:blip r:embed="rId4"/>
          <a:srcRect l="18191" t="20925" r="20939" b="23396"/>
          <a:stretch/>
        </p:blipFill>
        <p:spPr>
          <a:xfrm>
            <a:off x="4425295" y="4581503"/>
            <a:ext cx="3488119" cy="1793890"/>
          </a:xfrm>
          <a:prstGeom prst="rect">
            <a:avLst/>
          </a:prstGeom>
        </p:spPr>
      </p:pic>
      <p:sp>
        <p:nvSpPr>
          <p:cNvPr id="3" name="TextBox 2">
            <a:extLst>
              <a:ext uri="{FF2B5EF4-FFF2-40B4-BE49-F238E27FC236}">
                <a16:creationId xmlns:a16="http://schemas.microsoft.com/office/drawing/2014/main" id="{971E7F93-2780-B0F5-E86E-B267FF5A1B8C}"/>
              </a:ext>
            </a:extLst>
          </p:cNvPr>
          <p:cNvSpPr txBox="1"/>
          <p:nvPr/>
        </p:nvSpPr>
        <p:spPr>
          <a:xfrm>
            <a:off x="4916557" y="3180522"/>
            <a:ext cx="2637182" cy="523220"/>
          </a:xfrm>
          <a:prstGeom prst="rect">
            <a:avLst/>
          </a:prstGeom>
          <a:noFill/>
        </p:spPr>
        <p:txBody>
          <a:bodyPr wrap="square" rtlCol="0">
            <a:spAutoFit/>
          </a:bodyPr>
          <a:lstStyle/>
          <a:p>
            <a:r>
              <a:rPr lang="en-US" sz="2800" b="1" u="sng" dirty="0">
                <a:solidFill>
                  <a:schemeClr val="accent1"/>
                </a:solidFill>
                <a:latin typeface="Adobe Caslon Pro" panose="0205050205050A020403" pitchFamily="18" charset="0"/>
              </a:rPr>
              <a:t>Package Details</a:t>
            </a:r>
          </a:p>
        </p:txBody>
      </p:sp>
    </p:spTree>
    <p:extLst>
      <p:ext uri="{BB962C8B-B14F-4D97-AF65-F5344CB8AC3E}">
        <p14:creationId xmlns:p14="http://schemas.microsoft.com/office/powerpoint/2010/main" val="879561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2FDDD8-4CA6-8244-8EA7-7D521F2B61DF}"/>
              </a:ext>
            </a:extLst>
          </p:cNvPr>
          <p:cNvPicPr>
            <a:picLocks noChangeAspect="1"/>
          </p:cNvPicPr>
          <p:nvPr/>
        </p:nvPicPr>
        <p:blipFill rotWithShape="1">
          <a:blip r:embed="rId2"/>
          <a:srcRect l="14331" t="11190" r="6538" b="12830"/>
          <a:stretch/>
        </p:blipFill>
        <p:spPr>
          <a:xfrm>
            <a:off x="3710609" y="4311595"/>
            <a:ext cx="4381620" cy="2175344"/>
          </a:xfrm>
          <a:prstGeom prst="rect">
            <a:avLst/>
          </a:prstGeom>
        </p:spPr>
      </p:pic>
      <p:pic>
        <p:nvPicPr>
          <p:cNvPr id="9" name="Picture 8">
            <a:extLst>
              <a:ext uri="{FF2B5EF4-FFF2-40B4-BE49-F238E27FC236}">
                <a16:creationId xmlns:a16="http://schemas.microsoft.com/office/drawing/2014/main" id="{94181E89-B5E1-5FD2-CD5C-3D444FE33A81}"/>
              </a:ext>
            </a:extLst>
          </p:cNvPr>
          <p:cNvPicPr>
            <a:picLocks noChangeAspect="1"/>
          </p:cNvPicPr>
          <p:nvPr/>
        </p:nvPicPr>
        <p:blipFill rotWithShape="1">
          <a:blip r:embed="rId3"/>
          <a:srcRect l="17231" t="8421" r="18965" b="6126"/>
          <a:stretch/>
        </p:blipFill>
        <p:spPr>
          <a:xfrm>
            <a:off x="7275444" y="1526484"/>
            <a:ext cx="3856383" cy="2175344"/>
          </a:xfrm>
          <a:prstGeom prst="rect">
            <a:avLst/>
          </a:prstGeom>
        </p:spPr>
      </p:pic>
      <p:sp>
        <p:nvSpPr>
          <p:cNvPr id="2" name="TextBox 1">
            <a:extLst>
              <a:ext uri="{FF2B5EF4-FFF2-40B4-BE49-F238E27FC236}">
                <a16:creationId xmlns:a16="http://schemas.microsoft.com/office/drawing/2014/main" id="{0E61B202-F495-7B12-48C6-3EDA1DA80583}"/>
              </a:ext>
            </a:extLst>
          </p:cNvPr>
          <p:cNvSpPr txBox="1"/>
          <p:nvPr/>
        </p:nvSpPr>
        <p:spPr>
          <a:xfrm>
            <a:off x="4068417" y="371061"/>
            <a:ext cx="3856383" cy="369332"/>
          </a:xfrm>
          <a:prstGeom prst="rect">
            <a:avLst/>
          </a:prstGeom>
          <a:noFill/>
        </p:spPr>
        <p:txBody>
          <a:bodyPr wrap="square" rtlCol="0">
            <a:spAutoFit/>
          </a:bodyPr>
          <a:lstStyle/>
          <a:p>
            <a:r>
              <a:rPr lang="en-US" sz="1800" b="1" i="0" u="sng" dirty="0">
                <a:solidFill>
                  <a:schemeClr val="bg1"/>
                </a:solidFill>
                <a:effectLst/>
                <a:latin typeface="Roboto" panose="02000000000000000000" pitchFamily="2" charset="0"/>
              </a:rPr>
              <a:t>Front-End UI &amp; Proper Styling</a:t>
            </a:r>
            <a:endParaRPr lang="en-US" dirty="0">
              <a:solidFill>
                <a:schemeClr val="bg1"/>
              </a:solidFill>
            </a:endParaRPr>
          </a:p>
        </p:txBody>
      </p:sp>
      <p:pic>
        <p:nvPicPr>
          <p:cNvPr id="4" name="Picture 3">
            <a:extLst>
              <a:ext uri="{FF2B5EF4-FFF2-40B4-BE49-F238E27FC236}">
                <a16:creationId xmlns:a16="http://schemas.microsoft.com/office/drawing/2014/main" id="{56A73735-7A13-5EF0-617A-A44158034ED5}"/>
              </a:ext>
            </a:extLst>
          </p:cNvPr>
          <p:cNvPicPr>
            <a:picLocks noChangeAspect="1"/>
          </p:cNvPicPr>
          <p:nvPr/>
        </p:nvPicPr>
        <p:blipFill rotWithShape="1">
          <a:blip r:embed="rId4"/>
          <a:srcRect l="20326" t="10778" r="18508" b="13605"/>
          <a:stretch/>
        </p:blipFill>
        <p:spPr>
          <a:xfrm>
            <a:off x="634422" y="1526483"/>
            <a:ext cx="3632778" cy="2175345"/>
          </a:xfrm>
          <a:prstGeom prst="rect">
            <a:avLst/>
          </a:prstGeom>
        </p:spPr>
      </p:pic>
      <p:sp>
        <p:nvSpPr>
          <p:cNvPr id="6" name="TextBox 5">
            <a:extLst>
              <a:ext uri="{FF2B5EF4-FFF2-40B4-BE49-F238E27FC236}">
                <a16:creationId xmlns:a16="http://schemas.microsoft.com/office/drawing/2014/main" id="{9287D925-F410-AE92-28DC-359B2850983D}"/>
              </a:ext>
            </a:extLst>
          </p:cNvPr>
          <p:cNvSpPr txBox="1"/>
          <p:nvPr/>
        </p:nvSpPr>
        <p:spPr>
          <a:xfrm>
            <a:off x="5247860" y="3313043"/>
            <a:ext cx="1152939" cy="461665"/>
          </a:xfrm>
          <a:prstGeom prst="rect">
            <a:avLst/>
          </a:prstGeom>
          <a:noFill/>
        </p:spPr>
        <p:txBody>
          <a:bodyPr wrap="square" rtlCol="0">
            <a:spAutoFit/>
          </a:bodyPr>
          <a:lstStyle/>
          <a:p>
            <a:r>
              <a:rPr lang="en-US" sz="2400" b="1" dirty="0">
                <a:solidFill>
                  <a:schemeClr val="bg1"/>
                </a:solidFill>
                <a:latin typeface="Adobe Caslon Pro" panose="0205050205050A020403" pitchFamily="18" charset="0"/>
              </a:rPr>
              <a:t>Hotels</a:t>
            </a:r>
          </a:p>
        </p:txBody>
      </p:sp>
    </p:spTree>
    <p:extLst>
      <p:ext uri="{BB962C8B-B14F-4D97-AF65-F5344CB8AC3E}">
        <p14:creationId xmlns:p14="http://schemas.microsoft.com/office/powerpoint/2010/main" val="383181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91000-CC04-95CF-372D-807930FDD048}"/>
              </a:ext>
            </a:extLst>
          </p:cNvPr>
          <p:cNvPicPr>
            <a:picLocks noChangeAspect="1"/>
          </p:cNvPicPr>
          <p:nvPr/>
        </p:nvPicPr>
        <p:blipFill>
          <a:blip r:embed="rId2"/>
          <a:stretch>
            <a:fillRect/>
          </a:stretch>
        </p:blipFill>
        <p:spPr>
          <a:xfrm>
            <a:off x="732198" y="1126435"/>
            <a:ext cx="3340722" cy="2581946"/>
          </a:xfrm>
          <a:prstGeom prst="rect">
            <a:avLst/>
          </a:prstGeom>
        </p:spPr>
      </p:pic>
      <p:pic>
        <p:nvPicPr>
          <p:cNvPr id="5" name="Picture 4">
            <a:extLst>
              <a:ext uri="{FF2B5EF4-FFF2-40B4-BE49-F238E27FC236}">
                <a16:creationId xmlns:a16="http://schemas.microsoft.com/office/drawing/2014/main" id="{01AF1E2D-AFBE-F373-79CE-50552C4787AB}"/>
              </a:ext>
            </a:extLst>
          </p:cNvPr>
          <p:cNvPicPr>
            <a:picLocks noChangeAspect="1"/>
          </p:cNvPicPr>
          <p:nvPr/>
        </p:nvPicPr>
        <p:blipFill>
          <a:blip r:embed="rId3"/>
          <a:stretch>
            <a:fillRect/>
          </a:stretch>
        </p:blipFill>
        <p:spPr>
          <a:xfrm>
            <a:off x="4835405" y="1070061"/>
            <a:ext cx="3283677" cy="2645962"/>
          </a:xfrm>
          <a:prstGeom prst="rect">
            <a:avLst/>
          </a:prstGeom>
        </p:spPr>
      </p:pic>
      <p:pic>
        <p:nvPicPr>
          <p:cNvPr id="6" name="Picture 5">
            <a:extLst>
              <a:ext uri="{FF2B5EF4-FFF2-40B4-BE49-F238E27FC236}">
                <a16:creationId xmlns:a16="http://schemas.microsoft.com/office/drawing/2014/main" id="{E0C8430F-9A66-897E-F06B-650721D0BC41}"/>
              </a:ext>
            </a:extLst>
          </p:cNvPr>
          <p:cNvPicPr>
            <a:picLocks noChangeAspect="1"/>
          </p:cNvPicPr>
          <p:nvPr/>
        </p:nvPicPr>
        <p:blipFill>
          <a:blip r:embed="rId4"/>
          <a:stretch>
            <a:fillRect/>
          </a:stretch>
        </p:blipFill>
        <p:spPr>
          <a:xfrm>
            <a:off x="7272117" y="4436470"/>
            <a:ext cx="4384804" cy="1917948"/>
          </a:xfrm>
          <a:prstGeom prst="rect">
            <a:avLst/>
          </a:prstGeom>
        </p:spPr>
      </p:pic>
      <p:pic>
        <p:nvPicPr>
          <p:cNvPr id="7" name="Picture 6">
            <a:extLst>
              <a:ext uri="{FF2B5EF4-FFF2-40B4-BE49-F238E27FC236}">
                <a16:creationId xmlns:a16="http://schemas.microsoft.com/office/drawing/2014/main" id="{2B211BDE-490B-F9A4-EE36-2A48DC480798}"/>
              </a:ext>
            </a:extLst>
          </p:cNvPr>
          <p:cNvPicPr>
            <a:picLocks noChangeAspect="1"/>
          </p:cNvPicPr>
          <p:nvPr/>
        </p:nvPicPr>
        <p:blipFill rotWithShape="1">
          <a:blip r:embed="rId5"/>
          <a:srcRect l="30222" t="3269" r="10984" b="6564"/>
          <a:stretch/>
        </p:blipFill>
        <p:spPr>
          <a:xfrm>
            <a:off x="732198" y="4413026"/>
            <a:ext cx="4187687" cy="1941392"/>
          </a:xfrm>
          <a:prstGeom prst="rect">
            <a:avLst/>
          </a:prstGeom>
        </p:spPr>
      </p:pic>
      <p:pic>
        <p:nvPicPr>
          <p:cNvPr id="8" name="Picture 7">
            <a:extLst>
              <a:ext uri="{FF2B5EF4-FFF2-40B4-BE49-F238E27FC236}">
                <a16:creationId xmlns:a16="http://schemas.microsoft.com/office/drawing/2014/main" id="{C5D1E98F-1FFD-19B1-D406-34E14430F2DD}"/>
              </a:ext>
            </a:extLst>
          </p:cNvPr>
          <p:cNvPicPr>
            <a:picLocks noChangeAspect="1"/>
          </p:cNvPicPr>
          <p:nvPr/>
        </p:nvPicPr>
        <p:blipFill rotWithShape="1">
          <a:blip r:embed="rId6"/>
          <a:srcRect l="31492" t="12682" r="33074" b="19459"/>
          <a:stretch/>
        </p:blipFill>
        <p:spPr>
          <a:xfrm>
            <a:off x="9070765" y="1043019"/>
            <a:ext cx="2475522" cy="2665362"/>
          </a:xfrm>
          <a:prstGeom prst="rect">
            <a:avLst/>
          </a:prstGeom>
        </p:spPr>
      </p:pic>
      <p:sp>
        <p:nvSpPr>
          <p:cNvPr id="2" name="TextBox 1">
            <a:extLst>
              <a:ext uri="{FF2B5EF4-FFF2-40B4-BE49-F238E27FC236}">
                <a16:creationId xmlns:a16="http://schemas.microsoft.com/office/drawing/2014/main" id="{5154BE1C-04D7-C3D9-0D1E-F2346C53C2A5}"/>
              </a:ext>
            </a:extLst>
          </p:cNvPr>
          <p:cNvSpPr txBox="1"/>
          <p:nvPr/>
        </p:nvSpPr>
        <p:spPr>
          <a:xfrm>
            <a:off x="4253948" y="188392"/>
            <a:ext cx="4187687" cy="369332"/>
          </a:xfrm>
          <a:prstGeom prst="rect">
            <a:avLst/>
          </a:prstGeom>
          <a:noFill/>
        </p:spPr>
        <p:txBody>
          <a:bodyPr wrap="square" rtlCol="0">
            <a:spAutoFit/>
          </a:bodyPr>
          <a:lstStyle/>
          <a:p>
            <a:r>
              <a:rPr lang="en-US" sz="1800" b="1" i="0" u="sng" dirty="0">
                <a:solidFill>
                  <a:schemeClr val="bg1"/>
                </a:solidFill>
                <a:effectLst/>
                <a:latin typeface="Roboto" panose="02000000000000000000" pitchFamily="2" charset="0"/>
              </a:rPr>
              <a:t>Front-End UI &amp; Proper Styling</a:t>
            </a:r>
            <a:endParaRPr lang="en-US" dirty="0">
              <a:solidFill>
                <a:schemeClr val="bg1"/>
              </a:solidFill>
            </a:endParaRPr>
          </a:p>
        </p:txBody>
      </p:sp>
      <p:sp>
        <p:nvSpPr>
          <p:cNvPr id="3" name="TextBox 2">
            <a:extLst>
              <a:ext uri="{FF2B5EF4-FFF2-40B4-BE49-F238E27FC236}">
                <a16:creationId xmlns:a16="http://schemas.microsoft.com/office/drawing/2014/main" id="{4D2E7DCD-2C48-F677-7633-5A8251C835F6}"/>
              </a:ext>
            </a:extLst>
          </p:cNvPr>
          <p:cNvSpPr txBox="1"/>
          <p:nvPr/>
        </p:nvSpPr>
        <p:spPr>
          <a:xfrm>
            <a:off x="1351722" y="753645"/>
            <a:ext cx="1524000" cy="369332"/>
          </a:xfrm>
          <a:prstGeom prst="rect">
            <a:avLst/>
          </a:prstGeom>
          <a:noFill/>
        </p:spPr>
        <p:txBody>
          <a:bodyPr wrap="square" rtlCol="0">
            <a:spAutoFit/>
          </a:bodyPr>
          <a:lstStyle/>
          <a:p>
            <a:r>
              <a:rPr lang="en-US" dirty="0">
                <a:solidFill>
                  <a:schemeClr val="bg1"/>
                </a:solidFill>
              </a:rPr>
              <a:t>Destination</a:t>
            </a:r>
          </a:p>
        </p:txBody>
      </p:sp>
      <p:sp>
        <p:nvSpPr>
          <p:cNvPr id="9" name="TextBox 8">
            <a:extLst>
              <a:ext uri="{FF2B5EF4-FFF2-40B4-BE49-F238E27FC236}">
                <a16:creationId xmlns:a16="http://schemas.microsoft.com/office/drawing/2014/main" id="{1B25E50C-9116-799C-A9CA-338F9B0E02DC}"/>
              </a:ext>
            </a:extLst>
          </p:cNvPr>
          <p:cNvSpPr txBox="1"/>
          <p:nvPr/>
        </p:nvSpPr>
        <p:spPr>
          <a:xfrm flipH="1">
            <a:off x="5510722" y="629226"/>
            <a:ext cx="1761395" cy="369332"/>
          </a:xfrm>
          <a:prstGeom prst="rect">
            <a:avLst/>
          </a:prstGeom>
          <a:noFill/>
        </p:spPr>
        <p:txBody>
          <a:bodyPr wrap="square" rtlCol="0">
            <a:spAutoFit/>
          </a:bodyPr>
          <a:lstStyle/>
          <a:p>
            <a:r>
              <a:rPr lang="en-US" dirty="0">
                <a:solidFill>
                  <a:schemeClr val="bg1"/>
                </a:solidFill>
              </a:rPr>
              <a:t>Payment</a:t>
            </a:r>
          </a:p>
        </p:txBody>
      </p:sp>
      <p:sp>
        <p:nvSpPr>
          <p:cNvPr id="10" name="TextBox 9">
            <a:extLst>
              <a:ext uri="{FF2B5EF4-FFF2-40B4-BE49-F238E27FC236}">
                <a16:creationId xmlns:a16="http://schemas.microsoft.com/office/drawing/2014/main" id="{4E4CB706-56F3-9E65-4E94-14F1C8DA3D0A}"/>
              </a:ext>
            </a:extLst>
          </p:cNvPr>
          <p:cNvSpPr txBox="1"/>
          <p:nvPr/>
        </p:nvSpPr>
        <p:spPr>
          <a:xfrm>
            <a:off x="9713411" y="713666"/>
            <a:ext cx="1190229" cy="369332"/>
          </a:xfrm>
          <a:prstGeom prst="rect">
            <a:avLst/>
          </a:prstGeom>
          <a:noFill/>
        </p:spPr>
        <p:txBody>
          <a:bodyPr wrap="square" rtlCol="0">
            <a:spAutoFit/>
          </a:bodyPr>
          <a:lstStyle/>
          <a:p>
            <a:r>
              <a:rPr lang="en-US" dirty="0">
                <a:solidFill>
                  <a:schemeClr val="bg1"/>
                </a:solidFill>
              </a:rPr>
              <a:t>About</a:t>
            </a:r>
          </a:p>
        </p:txBody>
      </p:sp>
      <p:sp>
        <p:nvSpPr>
          <p:cNvPr id="11" name="TextBox 10">
            <a:extLst>
              <a:ext uri="{FF2B5EF4-FFF2-40B4-BE49-F238E27FC236}">
                <a16:creationId xmlns:a16="http://schemas.microsoft.com/office/drawing/2014/main" id="{40D1A06C-34A2-16ED-5C47-FD9DB78BC70E}"/>
              </a:ext>
            </a:extLst>
          </p:cNvPr>
          <p:cNvSpPr txBox="1"/>
          <p:nvPr/>
        </p:nvSpPr>
        <p:spPr>
          <a:xfrm>
            <a:off x="5645426" y="5241436"/>
            <a:ext cx="795131" cy="369332"/>
          </a:xfrm>
          <a:prstGeom prst="rect">
            <a:avLst/>
          </a:prstGeom>
          <a:noFill/>
        </p:spPr>
        <p:txBody>
          <a:bodyPr wrap="square" rtlCol="0">
            <a:spAutoFit/>
          </a:bodyPr>
          <a:lstStyle/>
          <a:p>
            <a:r>
              <a:rPr lang="en-US" b="1" dirty="0">
                <a:solidFill>
                  <a:schemeClr val="bg1"/>
                </a:solidFill>
                <a:latin typeface="Adobe Caslon Pro" panose="0205050205050A020403" pitchFamily="18" charset="0"/>
              </a:rPr>
              <a:t>Utility </a:t>
            </a:r>
            <a:r>
              <a:rPr lang="en-US" b="1" u="sng" dirty="0">
                <a:solidFill>
                  <a:schemeClr val="bg1"/>
                </a:solidFill>
                <a:latin typeface="Adobe Caslon Pro" panose="0205050205050A020403" pitchFamily="18" charset="0"/>
              </a:rPr>
              <a:t> </a:t>
            </a:r>
          </a:p>
        </p:txBody>
      </p:sp>
      <p:sp>
        <p:nvSpPr>
          <p:cNvPr id="13" name="Arrow: Right 12">
            <a:extLst>
              <a:ext uri="{FF2B5EF4-FFF2-40B4-BE49-F238E27FC236}">
                <a16:creationId xmlns:a16="http://schemas.microsoft.com/office/drawing/2014/main" id="{38D97A1A-845E-9D54-503F-7F3EC9A72C7B}"/>
              </a:ext>
            </a:extLst>
          </p:cNvPr>
          <p:cNvSpPr/>
          <p:nvPr/>
        </p:nvSpPr>
        <p:spPr>
          <a:xfrm>
            <a:off x="6466080" y="5268529"/>
            <a:ext cx="513507" cy="2303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5145595-2130-2BEB-6ED9-4A8E0EE1EBE2}"/>
              </a:ext>
            </a:extLst>
          </p:cNvPr>
          <p:cNvSpPr/>
          <p:nvPr/>
        </p:nvSpPr>
        <p:spPr>
          <a:xfrm rot="10800000">
            <a:off x="5124795" y="5280251"/>
            <a:ext cx="495108" cy="223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047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7FB4-B7DD-EB57-FF85-F623129EF4B0}"/>
              </a:ext>
            </a:extLst>
          </p:cNvPr>
          <p:cNvSpPr>
            <a:spLocks noGrp="1"/>
          </p:cNvSpPr>
          <p:nvPr>
            <p:ph type="ctrTitle"/>
          </p:nvPr>
        </p:nvSpPr>
        <p:spPr>
          <a:xfrm>
            <a:off x="1189430" y="128048"/>
            <a:ext cx="9924001" cy="717825"/>
          </a:xfrm>
        </p:spPr>
        <p:txBody>
          <a:bodyPr>
            <a:normAutofit/>
          </a:bodyPr>
          <a:lstStyle/>
          <a:p>
            <a:r>
              <a:rPr lang="en-US" sz="4000" b="0" i="0" u="sng" dirty="0">
                <a:effectLst/>
                <a:latin typeface="Perpetua" panose="02020502060401020303" pitchFamily="18" charset="0"/>
              </a:rPr>
              <a:t>Back-End &amp; Database</a:t>
            </a:r>
            <a:endParaRPr lang="en-US" sz="4000" u="sng" dirty="0">
              <a:latin typeface="Perpetua" panose="02020502060401020303" pitchFamily="18" charset="0"/>
            </a:endParaRPr>
          </a:p>
        </p:txBody>
      </p:sp>
      <p:cxnSp>
        <p:nvCxnSpPr>
          <p:cNvPr id="6" name="Straight Arrow Connector 5">
            <a:extLst>
              <a:ext uri="{FF2B5EF4-FFF2-40B4-BE49-F238E27FC236}">
                <a16:creationId xmlns:a16="http://schemas.microsoft.com/office/drawing/2014/main" id="{2345D677-5136-284A-C8D0-3F7D378349CC}"/>
              </a:ext>
            </a:extLst>
          </p:cNvPr>
          <p:cNvCxnSpPr>
            <a:cxnSpLocks/>
          </p:cNvCxnSpPr>
          <p:nvPr/>
        </p:nvCxnSpPr>
        <p:spPr>
          <a:xfrm>
            <a:off x="4594838" y="1933953"/>
            <a:ext cx="1050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25DD9D-E50D-F433-B5E2-EA083F2E5DA6}"/>
              </a:ext>
            </a:extLst>
          </p:cNvPr>
          <p:cNvCxnSpPr>
            <a:cxnSpLocks/>
          </p:cNvCxnSpPr>
          <p:nvPr/>
        </p:nvCxnSpPr>
        <p:spPr>
          <a:xfrm>
            <a:off x="4594838" y="1933953"/>
            <a:ext cx="1461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B72D91-25DC-0B62-1CA0-CD8791822626}"/>
              </a:ext>
            </a:extLst>
          </p:cNvPr>
          <p:cNvCxnSpPr>
            <a:cxnSpLocks/>
          </p:cNvCxnSpPr>
          <p:nvPr/>
        </p:nvCxnSpPr>
        <p:spPr>
          <a:xfrm>
            <a:off x="4594838" y="1933953"/>
            <a:ext cx="13156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D283EEA-E773-D4CE-09F4-AA09684DA5D6}"/>
              </a:ext>
            </a:extLst>
          </p:cNvPr>
          <p:cNvCxnSpPr/>
          <p:nvPr/>
        </p:nvCxnSpPr>
        <p:spPr>
          <a:xfrm>
            <a:off x="3220278" y="2239617"/>
            <a:ext cx="0" cy="901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3">
            <a:extLst>
              <a:ext uri="{FF2B5EF4-FFF2-40B4-BE49-F238E27FC236}">
                <a16:creationId xmlns:a16="http://schemas.microsoft.com/office/drawing/2014/main" id="{0FCA4A24-7A3F-80EA-6799-8C1EDD0CE12A}"/>
              </a:ext>
            </a:extLst>
          </p:cNvPr>
          <p:cNvSpPr txBox="1"/>
          <p:nvPr/>
        </p:nvSpPr>
        <p:spPr>
          <a:xfrm>
            <a:off x="367048" y="661207"/>
            <a:ext cx="338331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solidFill>
                  <a:schemeClr val="bg1"/>
                </a:solidFill>
              </a:rPr>
              <a:t>Travel&amp;touystemrmanagement</a:t>
            </a:r>
            <a:endParaRPr lang="en-US" dirty="0">
              <a:solidFill>
                <a:schemeClr val="bg1"/>
              </a:solidFill>
            </a:endParaRPr>
          </a:p>
        </p:txBody>
      </p:sp>
      <p:sp>
        <p:nvSpPr>
          <p:cNvPr id="14" name="TextBox 11">
            <a:extLst>
              <a:ext uri="{FF2B5EF4-FFF2-40B4-BE49-F238E27FC236}">
                <a16:creationId xmlns:a16="http://schemas.microsoft.com/office/drawing/2014/main" id="{B001A0F2-6F5B-0161-1B67-5935A8756242}"/>
              </a:ext>
            </a:extLst>
          </p:cNvPr>
          <p:cNvSpPr txBox="1"/>
          <p:nvPr/>
        </p:nvSpPr>
        <p:spPr>
          <a:xfrm>
            <a:off x="1147932" y="1718120"/>
            <a:ext cx="1768433" cy="203132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Account</a:t>
            </a:r>
          </a:p>
          <a:p>
            <a:pPr marL="285750" indent="-285750">
              <a:buFont typeface="Arial" panose="020B0604020202020204" pitchFamily="34" charset="0"/>
              <a:buChar char="•"/>
            </a:pPr>
            <a:r>
              <a:rPr lang="en-US" dirty="0" err="1">
                <a:solidFill>
                  <a:schemeClr val="bg1"/>
                </a:solidFill>
              </a:rPr>
              <a:t>Bookhotel</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Bookpackage</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Customer</a:t>
            </a:r>
          </a:p>
          <a:p>
            <a:pPr marL="285750" indent="-285750">
              <a:buFont typeface="Arial" panose="020B0604020202020204" pitchFamily="34" charset="0"/>
              <a:buChar char="•"/>
            </a:pPr>
            <a:r>
              <a:rPr lang="en-US" dirty="0">
                <a:solidFill>
                  <a:schemeClr val="bg1"/>
                </a:solidFill>
              </a:rPr>
              <a:t>Hotel</a:t>
            </a:r>
          </a:p>
          <a:p>
            <a:pPr marL="285750" indent="-285750">
              <a:buFont typeface="Arial" panose="020B0604020202020204" pitchFamily="34" charset="0"/>
              <a:buChar char="•"/>
            </a:pPr>
            <a:r>
              <a:rPr lang="en-US" dirty="0">
                <a:solidFill>
                  <a:schemeClr val="bg1"/>
                </a:solidFill>
              </a:rPr>
              <a:t>Package</a:t>
            </a:r>
          </a:p>
          <a:p>
            <a:endParaRPr lang="en-US" dirty="0"/>
          </a:p>
        </p:txBody>
      </p:sp>
      <p:sp>
        <p:nvSpPr>
          <p:cNvPr id="15" name="TextBox 22">
            <a:extLst>
              <a:ext uri="{FF2B5EF4-FFF2-40B4-BE49-F238E27FC236}">
                <a16:creationId xmlns:a16="http://schemas.microsoft.com/office/drawing/2014/main" id="{BFF9F491-A5BD-C3D0-D205-46A13C6EAF2F}"/>
              </a:ext>
            </a:extLst>
          </p:cNvPr>
          <p:cNvSpPr txBox="1"/>
          <p:nvPr/>
        </p:nvSpPr>
        <p:spPr>
          <a:xfrm>
            <a:off x="3677351" y="1658506"/>
            <a:ext cx="9426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account</a:t>
            </a:r>
          </a:p>
        </p:txBody>
      </p:sp>
      <p:sp>
        <p:nvSpPr>
          <p:cNvPr id="16" name="Right Arrow 23">
            <a:extLst>
              <a:ext uri="{FF2B5EF4-FFF2-40B4-BE49-F238E27FC236}">
                <a16:creationId xmlns:a16="http://schemas.microsoft.com/office/drawing/2014/main" id="{5A1A41E4-1FFB-0CC8-7A3F-BE73803F4D71}"/>
              </a:ext>
            </a:extLst>
          </p:cNvPr>
          <p:cNvSpPr/>
          <p:nvPr/>
        </p:nvSpPr>
        <p:spPr>
          <a:xfrm>
            <a:off x="4606792" y="1817209"/>
            <a:ext cx="89424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Down Arrow 25">
            <a:extLst>
              <a:ext uri="{FF2B5EF4-FFF2-40B4-BE49-F238E27FC236}">
                <a16:creationId xmlns:a16="http://schemas.microsoft.com/office/drawing/2014/main" id="{AEEA2C9F-A146-78CE-8828-8F39E05812F6}"/>
              </a:ext>
            </a:extLst>
          </p:cNvPr>
          <p:cNvSpPr/>
          <p:nvPr/>
        </p:nvSpPr>
        <p:spPr>
          <a:xfrm>
            <a:off x="2009290" y="966296"/>
            <a:ext cx="45719" cy="692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26">
            <a:extLst>
              <a:ext uri="{FF2B5EF4-FFF2-40B4-BE49-F238E27FC236}">
                <a16:creationId xmlns:a16="http://schemas.microsoft.com/office/drawing/2014/main" id="{915BCDDB-80D8-A99A-F02A-1AF11B161BD5}"/>
              </a:ext>
            </a:extLst>
          </p:cNvPr>
          <p:cNvSpPr txBox="1"/>
          <p:nvPr/>
        </p:nvSpPr>
        <p:spPr>
          <a:xfrm>
            <a:off x="5645426" y="1645509"/>
            <a:ext cx="1455848" cy="147732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Username</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Password</a:t>
            </a:r>
          </a:p>
          <a:p>
            <a:pPr marL="285750" indent="-285750">
              <a:buFont typeface="Arial" panose="020B0604020202020204" pitchFamily="34" charset="0"/>
              <a:buChar char="•"/>
            </a:pPr>
            <a:r>
              <a:rPr lang="en-US" dirty="0">
                <a:solidFill>
                  <a:schemeClr val="bg1"/>
                </a:solidFill>
              </a:rPr>
              <a:t>Question</a:t>
            </a:r>
          </a:p>
          <a:p>
            <a:pPr marL="285750" indent="-285750">
              <a:buFont typeface="Arial" panose="020B0604020202020204" pitchFamily="34" charset="0"/>
              <a:buChar char="•"/>
            </a:pPr>
            <a:r>
              <a:rPr lang="en-US" dirty="0">
                <a:solidFill>
                  <a:schemeClr val="bg1"/>
                </a:solidFill>
              </a:rPr>
              <a:t>answer</a:t>
            </a:r>
          </a:p>
        </p:txBody>
      </p:sp>
      <p:sp>
        <p:nvSpPr>
          <p:cNvPr id="20" name="TextBox 19">
            <a:extLst>
              <a:ext uri="{FF2B5EF4-FFF2-40B4-BE49-F238E27FC236}">
                <a16:creationId xmlns:a16="http://schemas.microsoft.com/office/drawing/2014/main" id="{4CF980F7-A530-7991-E4CD-615C109646A8}"/>
              </a:ext>
            </a:extLst>
          </p:cNvPr>
          <p:cNvSpPr txBox="1"/>
          <p:nvPr/>
        </p:nvSpPr>
        <p:spPr>
          <a:xfrm>
            <a:off x="2718537" y="3768333"/>
            <a:ext cx="2822713" cy="2862322"/>
          </a:xfrm>
          <a:prstGeom prst="rect">
            <a:avLst/>
          </a:prstGeom>
          <a:noFill/>
        </p:spPr>
        <p:txBody>
          <a:bodyPr wrap="square">
            <a:spAutoFit/>
          </a:bodyPr>
          <a:lstStyle/>
          <a:p>
            <a:pPr marL="285750" indent="-285750">
              <a:buFont typeface="Arial" panose="020B0604020202020204" pitchFamily="34" charset="0"/>
              <a:buChar char="•"/>
            </a:pPr>
            <a:r>
              <a:rPr lang="en-US">
                <a:solidFill>
                  <a:schemeClr val="bg1"/>
                </a:solidFill>
              </a:rPr>
              <a:t>Username</a:t>
            </a:r>
          </a:p>
          <a:p>
            <a:pPr marL="285750" indent="-285750">
              <a:buFont typeface="Arial" panose="020B0604020202020204" pitchFamily="34" charset="0"/>
              <a:buChar char="•"/>
            </a:pPr>
            <a:r>
              <a:rPr lang="en-US">
                <a:solidFill>
                  <a:schemeClr val="bg1"/>
                </a:solidFill>
              </a:rPr>
              <a:t>Name</a:t>
            </a:r>
          </a:p>
          <a:p>
            <a:pPr marL="285750" indent="-285750">
              <a:buFont typeface="Arial" panose="020B0604020202020204" pitchFamily="34" charset="0"/>
              <a:buChar char="•"/>
            </a:pPr>
            <a:r>
              <a:rPr lang="en-US">
                <a:solidFill>
                  <a:schemeClr val="bg1"/>
                </a:solidFill>
              </a:rPr>
              <a:t>Persons</a:t>
            </a:r>
          </a:p>
          <a:p>
            <a:pPr marL="285750" indent="-285750">
              <a:buFont typeface="Arial" panose="020B0604020202020204" pitchFamily="34" charset="0"/>
              <a:buChar char="•"/>
            </a:pPr>
            <a:r>
              <a:rPr lang="en-US">
                <a:solidFill>
                  <a:schemeClr val="bg1"/>
                </a:solidFill>
              </a:rPr>
              <a:t>Days</a:t>
            </a:r>
          </a:p>
          <a:p>
            <a:pPr marL="285750" indent="-285750">
              <a:buFont typeface="Arial" panose="020B0604020202020204" pitchFamily="34" charset="0"/>
              <a:buChar char="•"/>
            </a:pPr>
            <a:r>
              <a:rPr lang="en-US">
                <a:solidFill>
                  <a:schemeClr val="bg1"/>
                </a:solidFill>
              </a:rPr>
              <a:t>Ac</a:t>
            </a:r>
          </a:p>
          <a:p>
            <a:pPr marL="285750" indent="-285750">
              <a:buFont typeface="Arial" panose="020B0604020202020204" pitchFamily="34" charset="0"/>
              <a:buChar char="•"/>
            </a:pPr>
            <a:r>
              <a:rPr lang="en-US">
                <a:solidFill>
                  <a:schemeClr val="bg1"/>
                </a:solidFill>
              </a:rPr>
              <a:t>Food</a:t>
            </a:r>
          </a:p>
          <a:p>
            <a:pPr marL="285750" indent="-285750">
              <a:buFont typeface="Arial" panose="020B0604020202020204" pitchFamily="34" charset="0"/>
              <a:buChar char="•"/>
            </a:pPr>
            <a:r>
              <a:rPr lang="en-US">
                <a:solidFill>
                  <a:schemeClr val="bg1"/>
                </a:solidFill>
              </a:rPr>
              <a:t>Id</a:t>
            </a:r>
          </a:p>
          <a:p>
            <a:pPr marL="285750" indent="-285750">
              <a:buFont typeface="Arial" panose="020B0604020202020204" pitchFamily="34" charset="0"/>
              <a:buChar char="•"/>
            </a:pPr>
            <a:r>
              <a:rPr lang="en-US">
                <a:solidFill>
                  <a:schemeClr val="bg1"/>
                </a:solidFill>
              </a:rPr>
              <a:t>Number</a:t>
            </a:r>
          </a:p>
          <a:p>
            <a:pPr marL="285750" indent="-285750">
              <a:buFont typeface="Arial" panose="020B0604020202020204" pitchFamily="34" charset="0"/>
              <a:buChar char="•"/>
            </a:pPr>
            <a:r>
              <a:rPr lang="en-US">
                <a:solidFill>
                  <a:schemeClr val="bg1"/>
                </a:solidFill>
              </a:rPr>
              <a:t>Phone</a:t>
            </a:r>
          </a:p>
          <a:p>
            <a:pPr marL="285750" indent="-285750">
              <a:buFont typeface="Arial" panose="020B0604020202020204" pitchFamily="34" charset="0"/>
              <a:buChar char="•"/>
            </a:pPr>
            <a:r>
              <a:rPr lang="en-US">
                <a:solidFill>
                  <a:schemeClr val="bg1"/>
                </a:solidFill>
              </a:rPr>
              <a:t>Price</a:t>
            </a:r>
            <a:endParaRPr lang="en-US" dirty="0">
              <a:solidFill>
                <a:schemeClr val="bg1"/>
              </a:solidFill>
            </a:endParaRPr>
          </a:p>
        </p:txBody>
      </p:sp>
      <p:sp>
        <p:nvSpPr>
          <p:cNvPr id="22" name="TextBox 21">
            <a:extLst>
              <a:ext uri="{FF2B5EF4-FFF2-40B4-BE49-F238E27FC236}">
                <a16:creationId xmlns:a16="http://schemas.microsoft.com/office/drawing/2014/main" id="{962C5165-E100-B778-F5A0-E1019FDA0C9D}"/>
              </a:ext>
            </a:extLst>
          </p:cNvPr>
          <p:cNvSpPr txBox="1"/>
          <p:nvPr/>
        </p:nvSpPr>
        <p:spPr>
          <a:xfrm>
            <a:off x="277350" y="3801897"/>
            <a:ext cx="1471937" cy="369332"/>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rPr>
              <a:t>Bookhotel</a:t>
            </a:r>
            <a:endParaRPr lang="en-US" dirty="0">
              <a:solidFill>
                <a:schemeClr val="bg1"/>
              </a:solidFill>
            </a:endParaRPr>
          </a:p>
        </p:txBody>
      </p:sp>
      <p:sp>
        <p:nvSpPr>
          <p:cNvPr id="26" name="TextBox 25">
            <a:extLst>
              <a:ext uri="{FF2B5EF4-FFF2-40B4-BE49-F238E27FC236}">
                <a16:creationId xmlns:a16="http://schemas.microsoft.com/office/drawing/2014/main" id="{71B2F668-D9FA-7022-51C8-8E02E1F9F709}"/>
              </a:ext>
            </a:extLst>
          </p:cNvPr>
          <p:cNvSpPr txBox="1"/>
          <p:nvPr/>
        </p:nvSpPr>
        <p:spPr>
          <a:xfrm>
            <a:off x="10176063" y="1584840"/>
            <a:ext cx="1655571"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Username</a:t>
            </a:r>
          </a:p>
          <a:p>
            <a:pPr marL="285750" indent="-285750">
              <a:buFont typeface="Arial" panose="020B0604020202020204" pitchFamily="34" charset="0"/>
              <a:buChar char="•"/>
            </a:pPr>
            <a:r>
              <a:rPr lang="en-US" dirty="0">
                <a:solidFill>
                  <a:schemeClr val="bg1"/>
                </a:solidFill>
              </a:rPr>
              <a:t>package</a:t>
            </a:r>
          </a:p>
          <a:p>
            <a:pPr marL="285750" indent="-285750">
              <a:buFont typeface="Arial" panose="020B0604020202020204" pitchFamily="34" charset="0"/>
              <a:buChar char="•"/>
            </a:pPr>
            <a:r>
              <a:rPr lang="en-US" dirty="0">
                <a:solidFill>
                  <a:schemeClr val="bg1"/>
                </a:solidFill>
              </a:rPr>
              <a:t>Id</a:t>
            </a:r>
          </a:p>
          <a:p>
            <a:pPr marL="285750" indent="-285750">
              <a:buFont typeface="Arial" panose="020B0604020202020204" pitchFamily="34" charset="0"/>
              <a:buChar char="•"/>
            </a:pPr>
            <a:r>
              <a:rPr lang="en-US" dirty="0">
                <a:solidFill>
                  <a:schemeClr val="bg1"/>
                </a:solidFill>
              </a:rPr>
              <a:t>Number</a:t>
            </a:r>
          </a:p>
          <a:p>
            <a:pPr marL="285750" indent="-285750">
              <a:buFont typeface="Arial" panose="020B0604020202020204" pitchFamily="34" charset="0"/>
              <a:buChar char="•"/>
            </a:pPr>
            <a:r>
              <a:rPr lang="en-US" dirty="0">
                <a:solidFill>
                  <a:schemeClr val="bg1"/>
                </a:solidFill>
              </a:rPr>
              <a:t>Phone</a:t>
            </a:r>
          </a:p>
          <a:p>
            <a:pPr marL="285750" indent="-285750">
              <a:buFont typeface="Arial" panose="020B0604020202020204" pitchFamily="34" charset="0"/>
              <a:buChar char="•"/>
            </a:pPr>
            <a:r>
              <a:rPr lang="en-US" dirty="0">
                <a:solidFill>
                  <a:schemeClr val="bg1"/>
                </a:solidFill>
              </a:rPr>
              <a:t>Price</a:t>
            </a:r>
          </a:p>
        </p:txBody>
      </p:sp>
      <p:sp>
        <p:nvSpPr>
          <p:cNvPr id="28" name="TextBox 27">
            <a:extLst>
              <a:ext uri="{FF2B5EF4-FFF2-40B4-BE49-F238E27FC236}">
                <a16:creationId xmlns:a16="http://schemas.microsoft.com/office/drawing/2014/main" id="{87047332-B40E-B2A5-4709-33F42ABADAAF}"/>
              </a:ext>
            </a:extLst>
          </p:cNvPr>
          <p:cNvSpPr txBox="1"/>
          <p:nvPr/>
        </p:nvSpPr>
        <p:spPr>
          <a:xfrm>
            <a:off x="7413432" y="1584840"/>
            <a:ext cx="1776692" cy="369332"/>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bg1"/>
                </a:solidFill>
              </a:rPr>
              <a:t>Bookpackage</a:t>
            </a:r>
            <a:endParaRPr lang="en-US" dirty="0">
              <a:solidFill>
                <a:schemeClr val="bg1"/>
              </a:solidFill>
            </a:endParaRPr>
          </a:p>
        </p:txBody>
      </p:sp>
      <p:sp>
        <p:nvSpPr>
          <p:cNvPr id="30" name="Arrow: Right 29">
            <a:extLst>
              <a:ext uri="{FF2B5EF4-FFF2-40B4-BE49-F238E27FC236}">
                <a16:creationId xmlns:a16="http://schemas.microsoft.com/office/drawing/2014/main" id="{D63060C7-1EC5-A75F-F546-83D75A558498}"/>
              </a:ext>
            </a:extLst>
          </p:cNvPr>
          <p:cNvSpPr/>
          <p:nvPr/>
        </p:nvSpPr>
        <p:spPr>
          <a:xfrm>
            <a:off x="9329530" y="1718120"/>
            <a:ext cx="846533" cy="14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F78DAD90-749D-262E-501F-960D8F43EB4B}"/>
              </a:ext>
            </a:extLst>
          </p:cNvPr>
          <p:cNvSpPr/>
          <p:nvPr/>
        </p:nvSpPr>
        <p:spPr>
          <a:xfrm>
            <a:off x="2009290" y="3935896"/>
            <a:ext cx="709247" cy="66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F0F3E42-92EC-D745-20B0-56BB48299337}"/>
              </a:ext>
            </a:extLst>
          </p:cNvPr>
          <p:cNvSpPr txBox="1"/>
          <p:nvPr/>
        </p:nvSpPr>
        <p:spPr>
          <a:xfrm>
            <a:off x="6345006" y="3922473"/>
            <a:ext cx="1455848" cy="265158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Username</a:t>
            </a:r>
          </a:p>
          <a:p>
            <a:pPr marL="285750" indent="-285750">
              <a:buFont typeface="Arial" panose="020B0604020202020204" pitchFamily="34" charset="0"/>
              <a:buChar char="•"/>
            </a:pPr>
            <a:r>
              <a:rPr lang="en-US" dirty="0">
                <a:solidFill>
                  <a:schemeClr val="bg1"/>
                </a:solidFill>
              </a:rPr>
              <a:t>id</a:t>
            </a:r>
          </a:p>
          <a:p>
            <a:pPr marL="285750" indent="-285750">
              <a:buFont typeface="Arial" panose="020B0604020202020204" pitchFamily="34" charset="0"/>
              <a:buChar char="•"/>
            </a:pPr>
            <a:r>
              <a:rPr lang="en-US" dirty="0">
                <a:solidFill>
                  <a:schemeClr val="bg1"/>
                </a:solidFill>
              </a:rPr>
              <a:t>Number</a:t>
            </a:r>
          </a:p>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a:solidFill>
                  <a:schemeClr val="bg1"/>
                </a:solidFill>
              </a:rPr>
              <a:t>Gender</a:t>
            </a:r>
          </a:p>
          <a:p>
            <a:pPr marL="285750" indent="-285750">
              <a:buFont typeface="Arial" panose="020B0604020202020204" pitchFamily="34" charset="0"/>
              <a:buChar char="•"/>
            </a:pPr>
            <a:r>
              <a:rPr lang="en-US" dirty="0">
                <a:solidFill>
                  <a:schemeClr val="bg1"/>
                </a:solidFill>
              </a:rPr>
              <a:t>Country</a:t>
            </a:r>
          </a:p>
          <a:p>
            <a:pPr marL="285750" indent="-285750">
              <a:buFont typeface="Arial" panose="020B0604020202020204" pitchFamily="34" charset="0"/>
              <a:buChar char="•"/>
            </a:pPr>
            <a:r>
              <a:rPr lang="en-US" dirty="0">
                <a:solidFill>
                  <a:schemeClr val="bg1"/>
                </a:solidFill>
              </a:rPr>
              <a:t>Address</a:t>
            </a:r>
          </a:p>
          <a:p>
            <a:pPr marL="285750" indent="-285750">
              <a:buFont typeface="Arial" panose="020B0604020202020204" pitchFamily="34" charset="0"/>
              <a:buChar char="•"/>
            </a:pPr>
            <a:r>
              <a:rPr lang="en-US" dirty="0">
                <a:solidFill>
                  <a:schemeClr val="bg1"/>
                </a:solidFill>
              </a:rPr>
              <a:t>Phone</a:t>
            </a:r>
          </a:p>
          <a:p>
            <a:pPr marL="285750" indent="-285750">
              <a:buFont typeface="Arial" panose="020B0604020202020204" pitchFamily="34" charset="0"/>
              <a:buChar char="•"/>
            </a:pPr>
            <a:r>
              <a:rPr lang="en-US" dirty="0">
                <a:solidFill>
                  <a:schemeClr val="bg1"/>
                </a:solidFill>
              </a:rPr>
              <a:t>Email</a:t>
            </a:r>
          </a:p>
        </p:txBody>
      </p:sp>
      <p:sp>
        <p:nvSpPr>
          <p:cNvPr id="36" name="TextBox 35">
            <a:extLst>
              <a:ext uri="{FF2B5EF4-FFF2-40B4-BE49-F238E27FC236}">
                <a16:creationId xmlns:a16="http://schemas.microsoft.com/office/drawing/2014/main" id="{60292D2E-8469-3F9C-D6F2-48B4435A54B4}"/>
              </a:ext>
            </a:extLst>
          </p:cNvPr>
          <p:cNvSpPr txBox="1"/>
          <p:nvPr/>
        </p:nvSpPr>
        <p:spPr>
          <a:xfrm>
            <a:off x="4656305" y="3880842"/>
            <a:ext cx="1338470" cy="369332"/>
          </a:xfrm>
          <a:prstGeom prst="rect">
            <a:avLst/>
          </a:prstGeom>
          <a:noFill/>
        </p:spPr>
        <p:txBody>
          <a:bodyPr wrap="square">
            <a:spAutoFit/>
          </a:bodyPr>
          <a:lstStyle/>
          <a:p>
            <a:r>
              <a:rPr lang="en-US" dirty="0">
                <a:solidFill>
                  <a:schemeClr val="bg1"/>
                </a:solidFill>
              </a:rPr>
              <a:t>customer</a:t>
            </a:r>
          </a:p>
        </p:txBody>
      </p:sp>
      <p:sp>
        <p:nvSpPr>
          <p:cNvPr id="37" name="Arrow: Right 36">
            <a:extLst>
              <a:ext uri="{FF2B5EF4-FFF2-40B4-BE49-F238E27FC236}">
                <a16:creationId xmlns:a16="http://schemas.microsoft.com/office/drawing/2014/main" id="{6ECCF099-B5BB-C5B0-11D6-AC1786D4FBDB}"/>
              </a:ext>
            </a:extLst>
          </p:cNvPr>
          <p:cNvSpPr/>
          <p:nvPr/>
        </p:nvSpPr>
        <p:spPr>
          <a:xfrm>
            <a:off x="5753707" y="4073421"/>
            <a:ext cx="60507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794106A-0E6E-C95A-8CAB-305F0B6D4186}"/>
              </a:ext>
            </a:extLst>
          </p:cNvPr>
          <p:cNvSpPr txBox="1"/>
          <p:nvPr/>
        </p:nvSpPr>
        <p:spPr>
          <a:xfrm>
            <a:off x="9871924" y="4074381"/>
            <a:ext cx="2042726"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Name</a:t>
            </a:r>
          </a:p>
          <a:p>
            <a:pPr marL="285750" indent="-285750">
              <a:buFont typeface="Arial" panose="020B0604020202020204" pitchFamily="34" charset="0"/>
              <a:buChar char="•"/>
            </a:pPr>
            <a:r>
              <a:rPr lang="en-US" dirty="0" err="1">
                <a:solidFill>
                  <a:schemeClr val="bg1"/>
                </a:solidFill>
              </a:rPr>
              <a:t>Costperperson</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Acroom</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Foodincluded</a:t>
            </a:r>
            <a:endParaRPr lang="en-US" dirty="0">
              <a:solidFill>
                <a:schemeClr val="bg1"/>
              </a:solidFill>
            </a:endParaRPr>
          </a:p>
        </p:txBody>
      </p:sp>
      <p:sp>
        <p:nvSpPr>
          <p:cNvPr id="41" name="TextBox 40">
            <a:extLst>
              <a:ext uri="{FF2B5EF4-FFF2-40B4-BE49-F238E27FC236}">
                <a16:creationId xmlns:a16="http://schemas.microsoft.com/office/drawing/2014/main" id="{BE9E8312-9689-7473-3F0A-DF52DE08B141}"/>
              </a:ext>
            </a:extLst>
          </p:cNvPr>
          <p:cNvSpPr txBox="1"/>
          <p:nvPr/>
        </p:nvSpPr>
        <p:spPr>
          <a:xfrm>
            <a:off x="8151085" y="4042778"/>
            <a:ext cx="741124" cy="369332"/>
          </a:xfrm>
          <a:prstGeom prst="rect">
            <a:avLst/>
          </a:prstGeom>
          <a:noFill/>
        </p:spPr>
        <p:txBody>
          <a:bodyPr wrap="square">
            <a:spAutoFit/>
          </a:bodyPr>
          <a:lstStyle/>
          <a:p>
            <a:r>
              <a:rPr lang="en-US" dirty="0">
                <a:solidFill>
                  <a:schemeClr val="bg1"/>
                </a:solidFill>
              </a:rPr>
              <a:t>Hotel</a:t>
            </a:r>
          </a:p>
        </p:txBody>
      </p:sp>
      <p:sp>
        <p:nvSpPr>
          <p:cNvPr id="42" name="Arrow: Right 41">
            <a:extLst>
              <a:ext uri="{FF2B5EF4-FFF2-40B4-BE49-F238E27FC236}">
                <a16:creationId xmlns:a16="http://schemas.microsoft.com/office/drawing/2014/main" id="{6AD2A89B-809C-D5E0-D03B-10FC04167E48}"/>
              </a:ext>
            </a:extLst>
          </p:cNvPr>
          <p:cNvSpPr/>
          <p:nvPr/>
        </p:nvSpPr>
        <p:spPr>
          <a:xfrm>
            <a:off x="9090991" y="4250174"/>
            <a:ext cx="74112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233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E8BA7C-F26A-3917-7115-4B6C6507E4B2}"/>
              </a:ext>
            </a:extLst>
          </p:cNvPr>
          <p:cNvSpPr txBox="1"/>
          <p:nvPr/>
        </p:nvSpPr>
        <p:spPr>
          <a:xfrm>
            <a:off x="4240696" y="345421"/>
            <a:ext cx="2411895" cy="369332"/>
          </a:xfrm>
          <a:prstGeom prst="rect">
            <a:avLst/>
          </a:prstGeom>
          <a:noFill/>
        </p:spPr>
        <p:txBody>
          <a:bodyPr wrap="square">
            <a:spAutoFit/>
          </a:bodyPr>
          <a:lstStyle/>
          <a:p>
            <a:r>
              <a:rPr lang="en-US" sz="1800" b="0" i="0" u="sng" dirty="0">
                <a:solidFill>
                  <a:schemeClr val="tx2"/>
                </a:solidFill>
                <a:effectLst/>
                <a:latin typeface="Perpetua" panose="02020502060401020303" pitchFamily="18" charset="0"/>
              </a:rPr>
              <a:t>Software Documentation</a:t>
            </a:r>
            <a:endParaRPr lang="en-US" dirty="0">
              <a:solidFill>
                <a:schemeClr val="tx2"/>
              </a:solidFill>
            </a:endParaRPr>
          </a:p>
        </p:txBody>
      </p:sp>
      <p:sp>
        <p:nvSpPr>
          <p:cNvPr id="7" name="TextBox 6">
            <a:extLst>
              <a:ext uri="{FF2B5EF4-FFF2-40B4-BE49-F238E27FC236}">
                <a16:creationId xmlns:a16="http://schemas.microsoft.com/office/drawing/2014/main" id="{D17A66A2-AA55-CAEC-4D72-6C5BD69FBF09}"/>
              </a:ext>
            </a:extLst>
          </p:cNvPr>
          <p:cNvSpPr txBox="1"/>
          <p:nvPr/>
        </p:nvSpPr>
        <p:spPr>
          <a:xfrm>
            <a:off x="556591" y="714753"/>
            <a:ext cx="8640418" cy="369332"/>
          </a:xfrm>
          <a:prstGeom prst="rect">
            <a:avLst/>
          </a:prstGeom>
          <a:noFill/>
        </p:spPr>
        <p:txBody>
          <a:bodyPr wrap="square">
            <a:spAutoFit/>
          </a:bodyPr>
          <a:lstStyle/>
          <a:p>
            <a:r>
              <a:rPr lang="en-US" u="sng" dirty="0">
                <a:solidFill>
                  <a:schemeClr val="tx2"/>
                </a:solidFill>
              </a:rPr>
              <a:t>About readme file of this project:  </a:t>
            </a:r>
            <a:r>
              <a:rPr lang="en-US" dirty="0">
                <a:solidFill>
                  <a:schemeClr val="tx2"/>
                </a:solidFill>
              </a:rPr>
              <a:t>The Readme file is often the first file that the users read. </a:t>
            </a:r>
          </a:p>
        </p:txBody>
      </p:sp>
      <p:sp>
        <p:nvSpPr>
          <p:cNvPr id="8" name="TextBox 7">
            <a:extLst>
              <a:ext uri="{FF2B5EF4-FFF2-40B4-BE49-F238E27FC236}">
                <a16:creationId xmlns:a16="http://schemas.microsoft.com/office/drawing/2014/main" id="{71C6D581-844B-5516-D2FD-3A403CF1461C}"/>
              </a:ext>
            </a:extLst>
          </p:cNvPr>
          <p:cNvSpPr txBox="1"/>
          <p:nvPr/>
        </p:nvSpPr>
        <p:spPr>
          <a:xfrm>
            <a:off x="556591" y="1081492"/>
            <a:ext cx="10813774" cy="5355312"/>
          </a:xfrm>
          <a:prstGeom prst="rect">
            <a:avLst/>
          </a:prstGeom>
          <a:noFill/>
        </p:spPr>
        <p:txBody>
          <a:bodyPr wrap="square" rtlCol="0">
            <a:spAutoFit/>
          </a:bodyPr>
          <a:lstStyle/>
          <a:p>
            <a:r>
              <a:rPr lang="en-US" dirty="0"/>
              <a:t>Our project is user friendly. In our project -----------</a:t>
            </a:r>
          </a:p>
          <a:p>
            <a:r>
              <a:rPr lang="en-US" b="1" dirty="0"/>
              <a:t>1)</a:t>
            </a:r>
            <a:r>
              <a:rPr lang="en-US" dirty="0"/>
              <a:t> This project helps a customer to choose a tourist place and book hotels for tour and travel.</a:t>
            </a:r>
          </a:p>
          <a:p>
            <a:endParaRPr lang="en-US" dirty="0"/>
          </a:p>
          <a:p>
            <a:r>
              <a:rPr lang="en-US" b="1" dirty="0"/>
              <a:t>2)</a:t>
            </a:r>
            <a:r>
              <a:rPr lang="en-US" dirty="0"/>
              <a:t> The project is useful because customers can easily  use this software for their travelling the beautiful places .</a:t>
            </a:r>
          </a:p>
          <a:p>
            <a:endParaRPr lang="en-US" dirty="0"/>
          </a:p>
          <a:p>
            <a:r>
              <a:rPr lang="en-US" b="1" dirty="0"/>
              <a:t>3)</a:t>
            </a:r>
            <a:r>
              <a:rPr lang="en-US" dirty="0"/>
              <a:t> first user have to sign up then they could login in this software easily. If they forget their password they could easily create a new password by forget password option . After login they could to see software dashboard and use this  by follow their choice . In this software user could book package and hotel  and observed a nice  tour. User /Customer  could see a lot of historical and beautiful place. They also calculate their cost in this software in calculator section.</a:t>
            </a:r>
          </a:p>
          <a:p>
            <a:endParaRPr lang="en-US" dirty="0"/>
          </a:p>
          <a:p>
            <a:r>
              <a:rPr lang="en-US" b="1" dirty="0"/>
              <a:t>4</a:t>
            </a:r>
            <a:r>
              <a:rPr lang="en-US" dirty="0"/>
              <a:t>)In  About section user can get help in project.</a:t>
            </a:r>
          </a:p>
          <a:p>
            <a:endParaRPr lang="en-US" dirty="0"/>
          </a:p>
          <a:p>
            <a:r>
              <a:rPr lang="en-US" b="1" dirty="0"/>
              <a:t>5)</a:t>
            </a:r>
            <a:r>
              <a:rPr lang="en-US" dirty="0"/>
              <a:t>Admins/developers </a:t>
            </a:r>
            <a:r>
              <a:rPr lang="en-US" b="0" i="0" dirty="0">
                <a:solidFill>
                  <a:srgbClr val="24292F"/>
                </a:solidFill>
                <a:effectLst/>
                <a:latin typeface="-apple-system"/>
              </a:rPr>
              <a:t>maintains and contributes to the project.</a:t>
            </a:r>
          </a:p>
          <a:p>
            <a:r>
              <a:rPr lang="en-US" dirty="0">
                <a:solidFill>
                  <a:srgbClr val="24292F"/>
                </a:solidFill>
                <a:latin typeface="-apple-system"/>
              </a:rPr>
              <a:t>In this project they have to work about add customer, delete customer ,update customer and view customer.</a:t>
            </a:r>
          </a:p>
          <a:p>
            <a:r>
              <a:rPr lang="en-US" dirty="0">
                <a:solidFill>
                  <a:srgbClr val="24292F"/>
                </a:solidFill>
                <a:latin typeface="-apple-system"/>
              </a:rPr>
              <a:t>They could provide different package to follow their customer choice. They also could change destination place. Admin could note a list of their daily update of this software in the notepad.</a:t>
            </a:r>
            <a:endParaRPr lang="en-US" b="0" i="0" dirty="0">
              <a:solidFill>
                <a:srgbClr val="24292F"/>
              </a:solidFill>
              <a:effectLst/>
              <a:latin typeface="-apple-system"/>
            </a:endParaRPr>
          </a:p>
          <a:p>
            <a:endParaRPr lang="en-US" dirty="0"/>
          </a:p>
          <a:p>
            <a:endParaRPr lang="en-US" dirty="0"/>
          </a:p>
        </p:txBody>
      </p:sp>
    </p:spTree>
    <p:extLst>
      <p:ext uri="{BB962C8B-B14F-4D97-AF65-F5344CB8AC3E}">
        <p14:creationId xmlns:p14="http://schemas.microsoft.com/office/powerpoint/2010/main" val="163684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648D-2554-1C04-5F0D-A8D59A3D4974}"/>
              </a:ext>
            </a:extLst>
          </p:cNvPr>
          <p:cNvSpPr>
            <a:spLocks noGrp="1"/>
          </p:cNvSpPr>
          <p:nvPr>
            <p:ph type="ctrTitle"/>
          </p:nvPr>
        </p:nvSpPr>
        <p:spPr>
          <a:xfrm>
            <a:off x="1109980" y="371061"/>
            <a:ext cx="9966960" cy="662609"/>
          </a:xfrm>
        </p:spPr>
        <p:txBody>
          <a:bodyPr>
            <a:normAutofit/>
          </a:bodyPr>
          <a:lstStyle/>
          <a:p>
            <a:r>
              <a:rPr lang="en-US" sz="4000" b="0" i="0" u="sng" dirty="0">
                <a:effectLst/>
                <a:latin typeface="Perpetua" panose="02020502060401020303" pitchFamily="18" charset="0"/>
              </a:rPr>
              <a:t>Limitation</a:t>
            </a:r>
            <a:endParaRPr lang="en-US" sz="4000" u="sng" dirty="0">
              <a:latin typeface="Perpetua" panose="02020502060401020303" pitchFamily="18" charset="0"/>
            </a:endParaRPr>
          </a:p>
        </p:txBody>
      </p:sp>
      <p:sp>
        <p:nvSpPr>
          <p:cNvPr id="3" name="Subtitle 2">
            <a:extLst>
              <a:ext uri="{FF2B5EF4-FFF2-40B4-BE49-F238E27FC236}">
                <a16:creationId xmlns:a16="http://schemas.microsoft.com/office/drawing/2014/main" id="{13A50BDE-8B8E-14D5-A5A5-4570A405EF24}"/>
              </a:ext>
            </a:extLst>
          </p:cNvPr>
          <p:cNvSpPr>
            <a:spLocks noGrp="1"/>
          </p:cNvSpPr>
          <p:nvPr>
            <p:ph type="subTitle" idx="1"/>
          </p:nvPr>
        </p:nvSpPr>
        <p:spPr>
          <a:xfrm>
            <a:off x="1351722" y="2743200"/>
            <a:ext cx="9390712" cy="3150704"/>
          </a:xfrm>
        </p:spPr>
        <p:txBody>
          <a:bodyPr>
            <a:normAutofit/>
          </a:bodyPr>
          <a:lstStyle/>
          <a:p>
            <a:r>
              <a:rPr lang="en-US" sz="2400" dirty="0">
                <a:solidFill>
                  <a:schemeClr val="bg1"/>
                </a:solidFill>
              </a:rPr>
              <a:t>1)  we don't add payment method because we don't have gateway access. </a:t>
            </a:r>
          </a:p>
          <a:p>
            <a:endParaRPr lang="en-US" sz="2400" dirty="0">
              <a:solidFill>
                <a:schemeClr val="bg1"/>
              </a:solidFill>
            </a:endParaRPr>
          </a:p>
          <a:p>
            <a:r>
              <a:rPr lang="en-US" sz="2400" dirty="0">
                <a:solidFill>
                  <a:schemeClr val="bg1"/>
                </a:solidFill>
              </a:rPr>
              <a:t>2)  Then this is not compressed software. if there lot of user enter the software the server will be down</a:t>
            </a:r>
          </a:p>
          <a:p>
            <a:pPr marL="457200" indent="-457200">
              <a:buAutoNum type="arabicParenR"/>
            </a:pPr>
            <a:endParaRPr lang="en-US" dirty="0"/>
          </a:p>
        </p:txBody>
      </p:sp>
    </p:spTree>
    <p:extLst>
      <p:ext uri="{BB962C8B-B14F-4D97-AF65-F5344CB8AC3E}">
        <p14:creationId xmlns:p14="http://schemas.microsoft.com/office/powerpoint/2010/main" val="2582937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1143000" y="609600"/>
            <a:ext cx="6693061" cy="1356360"/>
          </a:xfrm>
        </p:spPr>
        <p:txBody>
          <a:bodyPr>
            <a:normAutofit/>
          </a:bodyPr>
          <a:lstStyle/>
          <a:p>
            <a:r>
              <a:rPr lang="en-US" sz="4000" b="1" u="sng" dirty="0"/>
              <a:t>Future Scope of the Project</a:t>
            </a:r>
          </a:p>
        </p:txBody>
      </p:sp>
      <p:pic>
        <p:nvPicPr>
          <p:cNvPr id="7" name="Picture 6" descr="Woman on top of a hill">
            <a:extLst>
              <a:ext uri="{FF2B5EF4-FFF2-40B4-BE49-F238E27FC236}">
                <a16:creationId xmlns:a16="http://schemas.microsoft.com/office/drawing/2014/main" id="{5B1885B6-720E-4434-8EED-676D134293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7160" r="1" b="1"/>
          <a:stretch/>
        </p:blipFill>
        <p:spPr>
          <a:xfrm>
            <a:off x="8310622" y="243840"/>
            <a:ext cx="3646837" cy="6377939"/>
          </a:xfrm>
          <a:prstGeom prst="rect">
            <a:avLst/>
          </a:prstGeom>
        </p:spPr>
      </p:pic>
      <p:graphicFrame>
        <p:nvGraphicFramePr>
          <p:cNvPr id="5" name="Content Placeholder 2" descr="Icon Bullets">
            <a:extLst>
              <a:ext uri="{FF2B5EF4-FFF2-40B4-BE49-F238E27FC236}">
                <a16:creationId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32793708"/>
              </p:ext>
            </p:extLst>
          </p:nvPr>
        </p:nvGraphicFramePr>
        <p:xfrm>
          <a:off x="1143000" y="1965960"/>
          <a:ext cx="6901070" cy="4130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8474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14E48B-BB74-C245-AD05-F17556D227D0}"/>
              </a:ext>
            </a:extLst>
          </p:cNvPr>
          <p:cNvSpPr txBox="1"/>
          <p:nvPr/>
        </p:nvSpPr>
        <p:spPr>
          <a:xfrm>
            <a:off x="397565" y="1680346"/>
            <a:ext cx="7898296" cy="2308324"/>
          </a:xfrm>
          <a:prstGeom prst="rect">
            <a:avLst/>
          </a:prstGeom>
          <a:noFill/>
        </p:spPr>
        <p:txBody>
          <a:bodyPr wrap="square">
            <a:spAutoFit/>
          </a:bodyPr>
          <a:lstStyle/>
          <a:p>
            <a:pPr marL="342900" indent="-342900">
              <a:buAutoNum type="arabicParenR"/>
            </a:pPr>
            <a:r>
              <a:rPr lang="en-US" dirty="0">
                <a:solidFill>
                  <a:schemeClr val="accent1">
                    <a:lumMod val="75000"/>
                  </a:schemeClr>
                </a:solidFill>
                <a:latin typeface="Adobe Caslon Pro" panose="0205050205050A020403" pitchFamily="18" charset="0"/>
              </a:rPr>
              <a:t>C193203 :  </a:t>
            </a:r>
            <a:r>
              <a:rPr lang="en-US" dirty="0">
                <a:solidFill>
                  <a:schemeClr val="accent1">
                    <a:lumMod val="75000"/>
                  </a:schemeClr>
                </a:solidFill>
                <a:latin typeface="Adobe Caslon Pro" panose="0205050205050A020403" pitchFamily="18" charset="0"/>
                <a:hlinkClick r:id="rId2"/>
              </a:rPr>
              <a:t>https://github.com/c193203nujhat/Travel-Management-System</a:t>
            </a:r>
            <a:endParaRPr lang="en-US" dirty="0">
              <a:solidFill>
                <a:schemeClr val="accent1">
                  <a:lumMod val="75000"/>
                </a:schemeClr>
              </a:solidFill>
              <a:latin typeface="Adobe Caslon Pro" panose="0205050205050A020403" pitchFamily="18" charset="0"/>
            </a:endParaRPr>
          </a:p>
          <a:p>
            <a:pPr marL="342900" indent="-342900">
              <a:buAutoNum type="arabicParenR"/>
            </a:pPr>
            <a:r>
              <a:rPr lang="en-US" dirty="0">
                <a:solidFill>
                  <a:schemeClr val="accent1">
                    <a:lumMod val="75000"/>
                  </a:schemeClr>
                </a:solidFill>
                <a:latin typeface="Adobe Caslon Pro" panose="0205050205050A020403" pitchFamily="18" charset="0"/>
              </a:rPr>
              <a:t>C193213 :  </a:t>
            </a:r>
            <a:r>
              <a:rPr lang="en-US" dirty="0">
                <a:solidFill>
                  <a:schemeClr val="accent1">
                    <a:lumMod val="75000"/>
                  </a:schemeClr>
                </a:solidFill>
                <a:latin typeface="Adobe Caslon Pro" panose="0205050205050A020403" pitchFamily="18" charset="0"/>
                <a:hlinkClick r:id="rId3"/>
              </a:rPr>
              <a:t>https://github.com/Maisha-Samia/Travel-Management-System</a:t>
            </a:r>
            <a:endParaRPr lang="en-US" dirty="0">
              <a:solidFill>
                <a:schemeClr val="accent1">
                  <a:lumMod val="75000"/>
                </a:schemeClr>
              </a:solidFill>
              <a:latin typeface="Adobe Caslon Pro" panose="0205050205050A020403" pitchFamily="18" charset="0"/>
            </a:endParaRPr>
          </a:p>
          <a:p>
            <a:pPr marL="342900" indent="-342900">
              <a:buFontTx/>
              <a:buAutoNum type="arabicParenR"/>
            </a:pPr>
            <a:r>
              <a:rPr lang="en-US" dirty="0">
                <a:solidFill>
                  <a:schemeClr val="accent1">
                    <a:lumMod val="75000"/>
                  </a:schemeClr>
                </a:solidFill>
                <a:latin typeface="Adobe Caslon Pro" panose="0205050205050A020403" pitchFamily="18" charset="0"/>
              </a:rPr>
              <a:t>C193219 :   </a:t>
            </a:r>
            <a:r>
              <a:rPr lang="en-US" dirty="0">
                <a:solidFill>
                  <a:schemeClr val="accent1">
                    <a:lumMod val="75000"/>
                  </a:schemeClr>
                </a:solidFill>
                <a:latin typeface="Adobe Caslon Pro" panose="0205050205050A020403" pitchFamily="18" charset="0"/>
                <a:hlinkClick r:id="rId4"/>
              </a:rPr>
              <a:t>https://github.com/FarhatulZannat/Travel-Management-System</a:t>
            </a:r>
            <a:endParaRPr lang="en-US" dirty="0">
              <a:solidFill>
                <a:schemeClr val="accent1">
                  <a:lumMod val="75000"/>
                </a:schemeClr>
              </a:solidFill>
              <a:latin typeface="Adobe Caslon Pro" panose="0205050205050A020403" pitchFamily="18" charset="0"/>
            </a:endParaRPr>
          </a:p>
          <a:p>
            <a:pPr marL="342900" indent="-342900">
              <a:buAutoNum type="arabicParenR"/>
            </a:pPr>
            <a:r>
              <a:rPr lang="en-US" dirty="0">
                <a:solidFill>
                  <a:schemeClr val="accent1">
                    <a:lumMod val="75000"/>
                  </a:schemeClr>
                </a:solidFill>
                <a:latin typeface="Adobe Caslon Pro" panose="0205050205050A020403" pitchFamily="18" charset="0"/>
              </a:rPr>
              <a:t>C193257 :  </a:t>
            </a:r>
            <a:r>
              <a:rPr lang="en-US" dirty="0">
                <a:solidFill>
                  <a:schemeClr val="accent1">
                    <a:lumMod val="75000"/>
                  </a:schemeClr>
                </a:solidFill>
                <a:latin typeface="Adobe Caslon Pro" panose="0205050205050A020403" pitchFamily="18" charset="0"/>
                <a:hlinkClick r:id="rId5"/>
              </a:rPr>
              <a:t>https://github.com/SharminAkter57/Travel-Management-System</a:t>
            </a:r>
            <a:endParaRPr lang="en-US" dirty="0">
              <a:solidFill>
                <a:schemeClr val="accent1">
                  <a:lumMod val="75000"/>
                </a:schemeClr>
              </a:solidFill>
              <a:latin typeface="Adobe Caslon Pro" panose="0205050205050A020403" pitchFamily="18" charset="0"/>
            </a:endParaRPr>
          </a:p>
          <a:p>
            <a:pPr marL="342900" indent="-342900">
              <a:buAutoNum type="arabicParenR"/>
            </a:pPr>
            <a:endParaRPr lang="en-US" dirty="0">
              <a:solidFill>
                <a:schemeClr val="accent1">
                  <a:lumMod val="75000"/>
                </a:schemeClr>
              </a:solidFill>
              <a:latin typeface="Adobe Caslon Pro" panose="0205050205050A020403" pitchFamily="18" charset="0"/>
            </a:endParaRPr>
          </a:p>
          <a:p>
            <a:pPr marL="342900" indent="-342900">
              <a:buAutoNum type="arabicParenR"/>
            </a:pPr>
            <a:endParaRPr lang="en-US" dirty="0">
              <a:solidFill>
                <a:schemeClr val="accent1">
                  <a:lumMod val="75000"/>
                </a:schemeClr>
              </a:solidFill>
              <a:latin typeface="Adobe Caslon Pro" panose="0205050205050A020403" pitchFamily="18" charset="0"/>
            </a:endParaRPr>
          </a:p>
          <a:p>
            <a:pPr marL="342900" indent="-342900">
              <a:buAutoNum type="arabicParenR"/>
            </a:pPr>
            <a:endParaRPr lang="en-US" dirty="0">
              <a:solidFill>
                <a:schemeClr val="accent1">
                  <a:lumMod val="75000"/>
                </a:schemeClr>
              </a:solidFill>
              <a:latin typeface="Adobe Caslon Pro" panose="0205050205050A020403" pitchFamily="18" charset="0"/>
            </a:endParaRPr>
          </a:p>
          <a:p>
            <a:pPr marL="342900" indent="-342900">
              <a:buAutoNum type="arabicParenR"/>
            </a:pPr>
            <a:endParaRPr lang="en-US" dirty="0"/>
          </a:p>
        </p:txBody>
      </p:sp>
      <p:sp>
        <p:nvSpPr>
          <p:cNvPr id="4" name="TextBox 3">
            <a:extLst>
              <a:ext uri="{FF2B5EF4-FFF2-40B4-BE49-F238E27FC236}">
                <a16:creationId xmlns:a16="http://schemas.microsoft.com/office/drawing/2014/main" id="{099341B1-AD3C-B260-49E5-6B335EDEDB4D}"/>
              </a:ext>
            </a:extLst>
          </p:cNvPr>
          <p:cNvSpPr txBox="1"/>
          <p:nvPr/>
        </p:nvSpPr>
        <p:spPr>
          <a:xfrm>
            <a:off x="1656522" y="954157"/>
            <a:ext cx="5141843" cy="523220"/>
          </a:xfrm>
          <a:prstGeom prst="rect">
            <a:avLst/>
          </a:prstGeom>
          <a:noFill/>
        </p:spPr>
        <p:txBody>
          <a:bodyPr wrap="square" rtlCol="0">
            <a:spAutoFit/>
          </a:bodyPr>
          <a:lstStyle/>
          <a:p>
            <a:r>
              <a:rPr lang="en-US" sz="2800" b="1" u="sng" dirty="0" err="1">
                <a:solidFill>
                  <a:schemeClr val="accent1">
                    <a:lumMod val="75000"/>
                  </a:schemeClr>
                </a:solidFill>
              </a:rPr>
              <a:t>Github</a:t>
            </a:r>
            <a:r>
              <a:rPr lang="en-US" sz="2800" b="1" u="sng" dirty="0">
                <a:solidFill>
                  <a:schemeClr val="accent1">
                    <a:lumMod val="75000"/>
                  </a:schemeClr>
                </a:solidFill>
              </a:rPr>
              <a:t> link ---------------------------</a:t>
            </a:r>
          </a:p>
        </p:txBody>
      </p:sp>
      <p:pic>
        <p:nvPicPr>
          <p:cNvPr id="9" name="Picture 8">
            <a:extLst>
              <a:ext uri="{FF2B5EF4-FFF2-40B4-BE49-F238E27FC236}">
                <a16:creationId xmlns:a16="http://schemas.microsoft.com/office/drawing/2014/main" id="{3F620A94-0D0E-6CD9-D172-9574B5D8F2B7}"/>
              </a:ext>
            </a:extLst>
          </p:cNvPr>
          <p:cNvPicPr>
            <a:picLocks noChangeAspect="1"/>
          </p:cNvPicPr>
          <p:nvPr/>
        </p:nvPicPr>
        <p:blipFill>
          <a:blip r:embed="rId6"/>
          <a:stretch>
            <a:fillRect/>
          </a:stretch>
        </p:blipFill>
        <p:spPr>
          <a:xfrm>
            <a:off x="6096000" y="3685314"/>
            <a:ext cx="2324320" cy="1306792"/>
          </a:xfrm>
          <a:prstGeom prst="rect">
            <a:avLst/>
          </a:prstGeom>
        </p:spPr>
      </p:pic>
      <p:pic>
        <p:nvPicPr>
          <p:cNvPr id="10" name="Picture 9">
            <a:extLst>
              <a:ext uri="{FF2B5EF4-FFF2-40B4-BE49-F238E27FC236}">
                <a16:creationId xmlns:a16="http://schemas.microsoft.com/office/drawing/2014/main" id="{A9F19FD1-75F2-2737-326F-F21A3C9C58CB}"/>
              </a:ext>
            </a:extLst>
          </p:cNvPr>
          <p:cNvPicPr>
            <a:picLocks noChangeAspect="1"/>
          </p:cNvPicPr>
          <p:nvPr/>
        </p:nvPicPr>
        <p:blipFill>
          <a:blip r:embed="rId7"/>
          <a:stretch>
            <a:fillRect/>
          </a:stretch>
        </p:blipFill>
        <p:spPr>
          <a:xfrm>
            <a:off x="3246782" y="3685314"/>
            <a:ext cx="2323186" cy="1306792"/>
          </a:xfrm>
          <a:prstGeom prst="rect">
            <a:avLst/>
          </a:prstGeom>
        </p:spPr>
      </p:pic>
      <p:pic>
        <p:nvPicPr>
          <p:cNvPr id="11" name="Picture 10">
            <a:extLst>
              <a:ext uri="{FF2B5EF4-FFF2-40B4-BE49-F238E27FC236}">
                <a16:creationId xmlns:a16="http://schemas.microsoft.com/office/drawing/2014/main" id="{AB708982-05E8-2E4F-A13B-0FDD162DCAE1}"/>
              </a:ext>
            </a:extLst>
          </p:cNvPr>
          <p:cNvPicPr>
            <a:picLocks noChangeAspect="1"/>
          </p:cNvPicPr>
          <p:nvPr/>
        </p:nvPicPr>
        <p:blipFill>
          <a:blip r:embed="rId8"/>
          <a:stretch>
            <a:fillRect/>
          </a:stretch>
        </p:blipFill>
        <p:spPr>
          <a:xfrm>
            <a:off x="494929" y="3718932"/>
            <a:ext cx="2323186" cy="1306792"/>
          </a:xfrm>
          <a:prstGeom prst="rect">
            <a:avLst/>
          </a:prstGeom>
        </p:spPr>
      </p:pic>
      <p:pic>
        <p:nvPicPr>
          <p:cNvPr id="5" name="Picture 4">
            <a:extLst>
              <a:ext uri="{FF2B5EF4-FFF2-40B4-BE49-F238E27FC236}">
                <a16:creationId xmlns:a16="http://schemas.microsoft.com/office/drawing/2014/main" id="{C768017C-342D-875A-5EC8-8EEEEA8AA276}"/>
              </a:ext>
            </a:extLst>
          </p:cNvPr>
          <p:cNvPicPr>
            <a:picLocks noChangeAspect="1"/>
          </p:cNvPicPr>
          <p:nvPr/>
        </p:nvPicPr>
        <p:blipFill>
          <a:blip r:embed="rId9"/>
          <a:stretch>
            <a:fillRect/>
          </a:stretch>
        </p:blipFill>
        <p:spPr>
          <a:xfrm>
            <a:off x="9011478" y="3685314"/>
            <a:ext cx="2451652" cy="1379054"/>
          </a:xfrm>
          <a:prstGeom prst="rect">
            <a:avLst/>
          </a:prstGeom>
        </p:spPr>
      </p:pic>
    </p:spTree>
    <p:extLst>
      <p:ext uri="{BB962C8B-B14F-4D97-AF65-F5344CB8AC3E}">
        <p14:creationId xmlns:p14="http://schemas.microsoft.com/office/powerpoint/2010/main" val="2950171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CCD5AB-FF4D-D460-594C-DD99713C0597}"/>
              </a:ext>
            </a:extLst>
          </p:cNvPr>
          <p:cNvPicPr>
            <a:picLocks noChangeAspect="1"/>
          </p:cNvPicPr>
          <p:nvPr/>
        </p:nvPicPr>
        <p:blipFill>
          <a:blip r:embed="rId2"/>
          <a:stretch>
            <a:fillRect/>
          </a:stretch>
        </p:blipFill>
        <p:spPr>
          <a:xfrm>
            <a:off x="762000" y="417443"/>
            <a:ext cx="10668000" cy="4735017"/>
          </a:xfrm>
          <a:prstGeom prst="rect">
            <a:avLst/>
          </a:prstGeom>
        </p:spPr>
      </p:pic>
      <p:sp>
        <p:nvSpPr>
          <p:cNvPr id="3" name="Subtitle 2">
            <a:extLst>
              <a:ext uri="{FF2B5EF4-FFF2-40B4-BE49-F238E27FC236}">
                <a16:creationId xmlns:a16="http://schemas.microsoft.com/office/drawing/2014/main" id="{E5F024B5-CB45-F6DA-73B4-6864AB33DD8B}"/>
              </a:ext>
            </a:extLst>
          </p:cNvPr>
          <p:cNvSpPr>
            <a:spLocks noGrp="1"/>
          </p:cNvSpPr>
          <p:nvPr>
            <p:ph type="subTitle" idx="1"/>
          </p:nvPr>
        </p:nvSpPr>
        <p:spPr>
          <a:xfrm>
            <a:off x="2027582" y="5641136"/>
            <a:ext cx="8604747" cy="799421"/>
          </a:xfrm>
        </p:spPr>
        <p:txBody>
          <a:bodyPr>
            <a:normAutofit/>
          </a:bodyPr>
          <a:lstStyle/>
          <a:p>
            <a:r>
              <a:rPr lang="en-US" sz="4400" dirty="0"/>
              <a:t>ASSALAMUALIKUM</a:t>
            </a:r>
          </a:p>
        </p:txBody>
      </p:sp>
      <p:sp>
        <p:nvSpPr>
          <p:cNvPr id="4" name="AutoShape 2">
            <a:extLst>
              <a:ext uri="{FF2B5EF4-FFF2-40B4-BE49-F238E27FC236}">
                <a16:creationId xmlns:a16="http://schemas.microsoft.com/office/drawing/2014/main" id="{54C78956-99ED-8135-7EEF-AEA37378D1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36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3DC42C2-6B58-404C-B339-2C72808A5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4627418" y="243840"/>
            <a:ext cx="7107382" cy="1253656"/>
          </a:xfrm>
        </p:spPr>
        <p:txBody>
          <a:bodyPr>
            <a:normAutofit fontScale="90000"/>
          </a:bodyPr>
          <a:lstStyle/>
          <a:p>
            <a:r>
              <a:rPr lang="en-US" u="sng" dirty="0">
                <a:solidFill>
                  <a:srgbClr val="FFFFFF"/>
                </a:solidFill>
                <a:latin typeface="Bahnschrift SemiBold Condensed" panose="020B0502040204020203" pitchFamily="34" charset="0"/>
              </a:rPr>
              <a:t>Project Name</a:t>
            </a:r>
            <a:r>
              <a:rPr lang="en-US" dirty="0">
                <a:solidFill>
                  <a:srgbClr val="FFFFFF"/>
                </a:solidFill>
                <a:latin typeface="Bahnschrift SemiBold Condensed" panose="020B0502040204020203" pitchFamily="34" charset="0"/>
              </a:rPr>
              <a:t> :Travel &amp;Tour Management System</a:t>
            </a:r>
          </a:p>
        </p:txBody>
      </p:sp>
      <p:pic>
        <p:nvPicPr>
          <p:cNvPr id="4" name="Picture 3" descr="Two people climbing a mountain">
            <a:extLst>
              <a:ext uri="{FF2B5EF4-FFF2-40B4-BE49-F238E27FC236}">
                <a16:creationId xmlns:a16="http://schemas.microsoft.com/office/drawing/2014/main" id="{629F2A20-8FE1-4EA2-AE83-45314542A6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278" b="2278"/>
          <a:stretch/>
        </p:blipFill>
        <p:spPr>
          <a:xfrm>
            <a:off x="224854" y="243840"/>
            <a:ext cx="4277873" cy="6377939"/>
          </a:xfrm>
          <a:prstGeom prst="rect">
            <a:avLst/>
          </a:prstGeom>
        </p:spPr>
      </p:pic>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4904508" y="1497496"/>
            <a:ext cx="6230335" cy="5116664"/>
          </a:xfrm>
        </p:spPr>
        <p:txBody>
          <a:bodyPr>
            <a:normAutofit lnSpcReduction="10000"/>
          </a:bodyPr>
          <a:lstStyle/>
          <a:p>
            <a:pPr marL="45720" indent="0">
              <a:buNone/>
            </a:pPr>
            <a:r>
              <a:rPr lang="en-US" b="1" u="sng" dirty="0">
                <a:solidFill>
                  <a:schemeClr val="accent3"/>
                </a:solidFill>
                <a:latin typeface="Adobe Song Std L" panose="02020300000000000000" pitchFamily="18" charset="-128"/>
                <a:ea typeface="Adobe Song Std L" panose="02020300000000000000" pitchFamily="18" charset="-128"/>
              </a:rPr>
              <a:t>Team Name : Elite Things</a:t>
            </a:r>
          </a:p>
          <a:p>
            <a:pPr marL="45720" indent="0">
              <a:buNone/>
            </a:pPr>
            <a:r>
              <a:rPr lang="en-US" i="1" u="sng" dirty="0">
                <a:solidFill>
                  <a:srgbClr val="FFFFFF"/>
                </a:solidFill>
                <a:latin typeface="Adobe Song Std L" panose="02020300000000000000" pitchFamily="18" charset="-128"/>
                <a:ea typeface="Adobe Song Std L" panose="02020300000000000000" pitchFamily="18" charset="-128"/>
              </a:rPr>
              <a:t>Member Name</a:t>
            </a:r>
            <a:r>
              <a:rPr lang="en-US" dirty="0">
                <a:solidFill>
                  <a:srgbClr val="FFFFFF"/>
                </a:solidFill>
                <a:latin typeface="Adobe Song Std L" panose="02020300000000000000" pitchFamily="18" charset="-128"/>
                <a:ea typeface="Adobe Song Std L" panose="02020300000000000000" pitchFamily="18" charset="-128"/>
              </a:rPr>
              <a:t>:--</a:t>
            </a: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1)C193203 </a:t>
            </a:r>
            <a:r>
              <a:rPr lang="en-US" dirty="0" err="1">
                <a:solidFill>
                  <a:srgbClr val="FFFFFF"/>
                </a:solidFill>
                <a:latin typeface="Adobe Song Std L" panose="02020300000000000000" pitchFamily="18" charset="-128"/>
                <a:ea typeface="Adobe Song Std L" panose="02020300000000000000" pitchFamily="18" charset="-128"/>
              </a:rPr>
              <a:t>Nujhat</a:t>
            </a:r>
            <a:r>
              <a:rPr lang="en-US" dirty="0">
                <a:solidFill>
                  <a:srgbClr val="FFFFFF"/>
                </a:solidFill>
                <a:latin typeface="Adobe Song Std L" panose="02020300000000000000" pitchFamily="18" charset="-128"/>
                <a:ea typeface="Adobe Song Std L" panose="02020300000000000000" pitchFamily="18" charset="-128"/>
              </a:rPr>
              <a:t> Tabassum</a:t>
            </a: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2)C193213 Maisha </a:t>
            </a:r>
            <a:r>
              <a:rPr lang="en-US" dirty="0" err="1">
                <a:solidFill>
                  <a:srgbClr val="FFFFFF"/>
                </a:solidFill>
                <a:latin typeface="Adobe Song Std L" panose="02020300000000000000" pitchFamily="18" charset="-128"/>
                <a:ea typeface="Adobe Song Std L" panose="02020300000000000000" pitchFamily="18" charset="-128"/>
              </a:rPr>
              <a:t>Samia</a:t>
            </a:r>
            <a:endParaRPr lang="en-US" dirty="0">
              <a:solidFill>
                <a:srgbClr val="FFFFFF"/>
              </a:solidFill>
              <a:latin typeface="Adobe Song Std L" panose="02020300000000000000" pitchFamily="18" charset="-128"/>
              <a:ea typeface="Adobe Song Std L" panose="02020300000000000000" pitchFamily="18" charset="-128"/>
            </a:endParaRP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3) C193219 Farhatul </a:t>
            </a:r>
            <a:r>
              <a:rPr lang="en-US" dirty="0" err="1">
                <a:solidFill>
                  <a:srgbClr val="FFFFFF"/>
                </a:solidFill>
                <a:latin typeface="Adobe Song Std L" panose="02020300000000000000" pitchFamily="18" charset="-128"/>
                <a:ea typeface="Adobe Song Std L" panose="02020300000000000000" pitchFamily="18" charset="-128"/>
              </a:rPr>
              <a:t>Zannat</a:t>
            </a:r>
            <a:r>
              <a:rPr lang="en-US" dirty="0">
                <a:solidFill>
                  <a:srgbClr val="FFFFFF"/>
                </a:solidFill>
                <a:latin typeface="Adobe Song Std L" panose="02020300000000000000" pitchFamily="18" charset="-128"/>
                <a:ea typeface="Adobe Song Std L" panose="02020300000000000000" pitchFamily="18" charset="-128"/>
              </a:rPr>
              <a:t> Khanam</a:t>
            </a: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4)C193257 </a:t>
            </a:r>
            <a:r>
              <a:rPr lang="en-US" dirty="0" err="1">
                <a:solidFill>
                  <a:srgbClr val="FFFFFF"/>
                </a:solidFill>
                <a:latin typeface="Adobe Song Std L" panose="02020300000000000000" pitchFamily="18" charset="-128"/>
                <a:ea typeface="Adobe Song Std L" panose="02020300000000000000" pitchFamily="18" charset="-128"/>
              </a:rPr>
              <a:t>Sharmin</a:t>
            </a:r>
            <a:r>
              <a:rPr lang="en-US" dirty="0">
                <a:solidFill>
                  <a:srgbClr val="FFFFFF"/>
                </a:solidFill>
                <a:latin typeface="Adobe Song Std L" panose="02020300000000000000" pitchFamily="18" charset="-128"/>
                <a:ea typeface="Adobe Song Std L" panose="02020300000000000000" pitchFamily="18" charset="-128"/>
              </a:rPr>
              <a:t> </a:t>
            </a:r>
            <a:r>
              <a:rPr lang="en-US" dirty="0" err="1">
                <a:solidFill>
                  <a:srgbClr val="FFFFFF"/>
                </a:solidFill>
                <a:latin typeface="Adobe Song Std L" panose="02020300000000000000" pitchFamily="18" charset="-128"/>
                <a:ea typeface="Adobe Song Std L" panose="02020300000000000000" pitchFamily="18" charset="-128"/>
              </a:rPr>
              <a:t>Akter</a:t>
            </a:r>
            <a:endParaRPr lang="en-US" dirty="0">
              <a:solidFill>
                <a:srgbClr val="FFFFFF"/>
              </a:solidFill>
              <a:latin typeface="Adobe Song Std L" panose="02020300000000000000" pitchFamily="18" charset="-128"/>
              <a:ea typeface="Adobe Song Std L" panose="02020300000000000000" pitchFamily="18" charset="-128"/>
            </a:endParaRP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                   </a:t>
            </a:r>
            <a:r>
              <a:rPr lang="en-US" i="1" u="sng" dirty="0">
                <a:solidFill>
                  <a:srgbClr val="FFFFFF"/>
                </a:solidFill>
                <a:latin typeface="Adobe Song Std L" panose="02020300000000000000" pitchFamily="18" charset="-128"/>
                <a:ea typeface="Adobe Song Std L" panose="02020300000000000000" pitchFamily="18" charset="-128"/>
              </a:rPr>
              <a:t>Course Code </a:t>
            </a:r>
            <a:r>
              <a:rPr lang="en-US" dirty="0">
                <a:solidFill>
                  <a:srgbClr val="FFFFFF"/>
                </a:solidFill>
                <a:latin typeface="Adobe Song Std L" panose="02020300000000000000" pitchFamily="18" charset="-128"/>
                <a:ea typeface="Adobe Song Std L" panose="02020300000000000000" pitchFamily="18" charset="-128"/>
              </a:rPr>
              <a:t>:CSE-3638</a:t>
            </a: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                   </a:t>
            </a:r>
            <a:r>
              <a:rPr lang="en-US" i="1" u="sng" dirty="0">
                <a:solidFill>
                  <a:srgbClr val="FFFFFF"/>
                </a:solidFill>
                <a:latin typeface="Adobe Song Std L" panose="02020300000000000000" pitchFamily="18" charset="-128"/>
                <a:ea typeface="Adobe Song Std L" panose="02020300000000000000" pitchFamily="18" charset="-128"/>
              </a:rPr>
              <a:t>Course Title</a:t>
            </a:r>
            <a:r>
              <a:rPr lang="en-US" i="1" dirty="0">
                <a:solidFill>
                  <a:srgbClr val="FFFFFF"/>
                </a:solidFill>
                <a:latin typeface="Adobe Song Std L" panose="02020300000000000000" pitchFamily="18" charset="-128"/>
                <a:ea typeface="Adobe Song Std L" panose="02020300000000000000" pitchFamily="18" charset="-128"/>
              </a:rPr>
              <a:t>: </a:t>
            </a:r>
            <a:r>
              <a:rPr lang="en-US" dirty="0">
                <a:solidFill>
                  <a:srgbClr val="FFFFFF"/>
                </a:solidFill>
                <a:latin typeface="Adobe Song Std L" panose="02020300000000000000" pitchFamily="18" charset="-128"/>
                <a:ea typeface="Adobe Song Std L" panose="02020300000000000000" pitchFamily="18" charset="-128"/>
              </a:rPr>
              <a:t>Software Engineering Lab</a:t>
            </a:r>
          </a:p>
          <a:p>
            <a:pPr marL="502920" indent="-457200">
              <a:buAutoNum type="arabicParenR"/>
            </a:pPr>
            <a:r>
              <a:rPr lang="en-US" i="1" u="sng" dirty="0">
                <a:solidFill>
                  <a:srgbClr val="FFFFFF"/>
                </a:solidFill>
                <a:latin typeface="Adobe Song Std L" panose="02020300000000000000" pitchFamily="18" charset="-128"/>
                <a:ea typeface="Adobe Song Std L" panose="02020300000000000000" pitchFamily="18" charset="-128"/>
              </a:rPr>
              <a:t>Submitted to </a:t>
            </a:r>
            <a:r>
              <a:rPr lang="en-US" i="1" dirty="0">
                <a:solidFill>
                  <a:srgbClr val="FFFFFF"/>
                </a:solidFill>
                <a:latin typeface="Adobe Song Std L" panose="02020300000000000000" pitchFamily="18" charset="-128"/>
                <a:ea typeface="Adobe Song Std L" panose="02020300000000000000" pitchFamily="18" charset="-128"/>
              </a:rPr>
              <a:t>: </a:t>
            </a:r>
            <a:r>
              <a:rPr lang="en-US" dirty="0" err="1">
                <a:solidFill>
                  <a:srgbClr val="FFFFFF"/>
                </a:solidFill>
                <a:latin typeface="Adobe Song Std L" panose="02020300000000000000" pitchFamily="18" charset="-128"/>
                <a:ea typeface="Adobe Song Std L" panose="02020300000000000000" pitchFamily="18" charset="-128"/>
              </a:rPr>
              <a:t>Atia</a:t>
            </a:r>
            <a:r>
              <a:rPr lang="en-US" dirty="0">
                <a:solidFill>
                  <a:srgbClr val="FFFFFF"/>
                </a:solidFill>
                <a:latin typeface="Adobe Song Std L" panose="02020300000000000000" pitchFamily="18" charset="-128"/>
                <a:ea typeface="Adobe Song Std L" panose="02020300000000000000" pitchFamily="18" charset="-128"/>
              </a:rPr>
              <a:t> Binti Aziz</a:t>
            </a: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                              Adjunct Faculty</a:t>
            </a:r>
          </a:p>
          <a:p>
            <a:pPr marL="502920" indent="-457200">
              <a:buAutoNum type="arabicParenR"/>
            </a:pPr>
            <a:r>
              <a:rPr lang="en-US" dirty="0">
                <a:solidFill>
                  <a:srgbClr val="FFFFFF"/>
                </a:solidFill>
                <a:latin typeface="Adobe Song Std L" panose="02020300000000000000" pitchFamily="18" charset="-128"/>
                <a:ea typeface="Adobe Song Std L" panose="02020300000000000000" pitchFamily="18" charset="-128"/>
              </a:rPr>
              <a:t>                             Dept. of CSE,IIUC</a:t>
            </a:r>
          </a:p>
          <a:p>
            <a:pPr marL="502920" indent="-457200">
              <a:buAutoNum type="arabicParenR"/>
            </a:pPr>
            <a:endParaRPr lang="en-US" dirty="0">
              <a:solidFill>
                <a:srgbClr val="FFFFFF"/>
              </a:solidFill>
            </a:endParaRPr>
          </a:p>
          <a:p>
            <a:pPr marL="502920" indent="-457200">
              <a:buAutoNum type="arabicParenR"/>
            </a:pPr>
            <a:endParaRPr lang="en-US" dirty="0">
              <a:solidFill>
                <a:srgbClr val="FFFFFF"/>
              </a:solidFill>
            </a:endParaRPr>
          </a:p>
          <a:p>
            <a:pPr marL="502920" indent="-457200">
              <a:buAutoNum type="arabicParenR"/>
            </a:pPr>
            <a:endParaRPr lang="en-US" dirty="0">
              <a:solidFill>
                <a:srgbClr val="FFFFFF"/>
              </a:solidFill>
            </a:endParaRPr>
          </a:p>
          <a:p>
            <a:pPr marL="502920" indent="-457200">
              <a:buAutoNum type="arabicParenR"/>
            </a:pPr>
            <a:endParaRPr lang="en-US" dirty="0">
              <a:solidFill>
                <a:srgbClr val="FFFFFF"/>
              </a:solidFill>
            </a:endParaRPr>
          </a:p>
          <a:p>
            <a:pPr marL="45720" indent="0">
              <a:buNone/>
            </a:pPr>
            <a:endParaRPr lang="en-US" dirty="0">
              <a:solidFill>
                <a:srgbClr val="FFFFFF"/>
              </a:solidFill>
            </a:endParaRPr>
          </a:p>
          <a:p>
            <a:pPr marL="45720" indent="0">
              <a:buNone/>
            </a:pPr>
            <a:endParaRPr lang="en-US" dirty="0">
              <a:solidFill>
                <a:srgbClr val="FFFFFF"/>
              </a:solidFill>
            </a:endParaRPr>
          </a:p>
          <a:p>
            <a:endParaRPr lang="en-US" dirty="0">
              <a:solidFill>
                <a:srgbClr val="FFFFFF"/>
              </a:solidFill>
            </a:endParaRPr>
          </a:p>
        </p:txBody>
      </p:sp>
      <p:sp>
        <p:nvSpPr>
          <p:cNvPr id="26" name="Rectangle 25">
            <a:extLst>
              <a:ext uri="{FF2B5EF4-FFF2-40B4-BE49-F238E27FC236}">
                <a16:creationId xmlns:a16="http://schemas.microsoft.com/office/drawing/2014/main" id="{FCF82941-5589-49BF-B6B1-76122B2D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3840"/>
            <a:ext cx="11724640" cy="637793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698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2E0-B8A4-E85A-57D0-4B5F89350EEC}"/>
              </a:ext>
            </a:extLst>
          </p:cNvPr>
          <p:cNvSpPr>
            <a:spLocks noGrp="1"/>
          </p:cNvSpPr>
          <p:nvPr>
            <p:ph type="title"/>
          </p:nvPr>
        </p:nvSpPr>
        <p:spPr/>
        <p:txBody>
          <a:bodyPr/>
          <a:lstStyle/>
          <a:p>
            <a:r>
              <a:rPr lang="en-US" sz="4400" b="1" i="0" dirty="0">
                <a:solidFill>
                  <a:schemeClr val="accent1">
                    <a:lumMod val="50000"/>
                  </a:schemeClr>
                </a:solidFill>
                <a:effectLst/>
                <a:latin typeface="Lato" panose="020B0604020202020204" pitchFamily="34" charset="0"/>
              </a:rPr>
              <a:t>                      </a:t>
            </a:r>
            <a:r>
              <a:rPr lang="en-US" sz="4400" b="1" i="0" u="sng" dirty="0">
                <a:solidFill>
                  <a:schemeClr val="accent1">
                    <a:lumMod val="50000"/>
                  </a:schemeClr>
                </a:solidFill>
                <a:effectLst/>
                <a:latin typeface="Lato" panose="020B0604020202020204" pitchFamily="34" charset="0"/>
              </a:rPr>
              <a:t>Introduction</a:t>
            </a:r>
            <a:r>
              <a:rPr lang="en-US" sz="4400" b="1" i="0" dirty="0">
                <a:solidFill>
                  <a:srgbClr val="212121"/>
                </a:solidFill>
                <a:effectLst/>
                <a:latin typeface="Lato" panose="020B0604020202020204" pitchFamily="34" charset="0"/>
              </a:rPr>
              <a:t> </a:t>
            </a:r>
            <a:br>
              <a:rPr lang="en-US" sz="4400" b="0" i="0" dirty="0">
                <a:solidFill>
                  <a:srgbClr val="212121"/>
                </a:solidFill>
                <a:effectLst/>
                <a:latin typeface="Lato" panose="020B0604020202020204" pitchFamily="34" charset="0"/>
              </a:rPr>
            </a:br>
            <a:r>
              <a:rPr lang="en-US" sz="4400" b="0" i="0" dirty="0">
                <a:solidFill>
                  <a:srgbClr val="212121"/>
                </a:solidFill>
                <a:effectLst/>
                <a:latin typeface="Lato" panose="020B0604020202020204" pitchFamily="34" charset="0"/>
              </a:rPr>
              <a:t>   </a:t>
            </a:r>
            <a:endParaRPr lang="en-US" dirty="0"/>
          </a:p>
        </p:txBody>
      </p:sp>
      <p:sp>
        <p:nvSpPr>
          <p:cNvPr id="3" name="Content Placeholder 2">
            <a:extLst>
              <a:ext uri="{FF2B5EF4-FFF2-40B4-BE49-F238E27FC236}">
                <a16:creationId xmlns:a16="http://schemas.microsoft.com/office/drawing/2014/main" id="{33862428-D695-244D-FCF4-A8E42E118051}"/>
              </a:ext>
            </a:extLst>
          </p:cNvPr>
          <p:cNvSpPr>
            <a:spLocks noGrp="1"/>
          </p:cNvSpPr>
          <p:nvPr>
            <p:ph idx="1"/>
          </p:nvPr>
        </p:nvSpPr>
        <p:spPr/>
        <p:txBody>
          <a:bodyPr/>
          <a:lstStyle/>
          <a:p>
            <a:pPr algn="l" rtl="0"/>
            <a:r>
              <a:rPr lang="en-US" sz="2400" b="0" i="0" dirty="0">
                <a:effectLst/>
                <a:latin typeface="Adobe Hebrew" panose="02040503050201020203" pitchFamily="18" charset="-79"/>
                <a:cs typeface="Adobe Hebrew" panose="02040503050201020203" pitchFamily="18" charset="-79"/>
              </a:rPr>
              <a:t>The Tours and Travel Management System is a desktop based application. </a:t>
            </a:r>
            <a:r>
              <a:rPr lang="en-US" sz="2400" dirty="0">
                <a:effectLst/>
                <a:latin typeface="Adobe Hebrew" panose="02040503050201020203" pitchFamily="18" charset="-79"/>
                <a:ea typeface="Calibri" panose="020F0502020204030204" pitchFamily="34" charset="0"/>
                <a:cs typeface="Adobe Hebrew" panose="02040503050201020203" pitchFamily="18" charset="-79"/>
              </a:rPr>
              <a:t>it’s a desktop base application</a:t>
            </a:r>
            <a:r>
              <a:rPr lang="en-US" sz="2400" b="1" dirty="0">
                <a:effectLst/>
                <a:latin typeface="Adobe Hebrew" panose="02040503050201020203" pitchFamily="18" charset="-79"/>
                <a:ea typeface="Calibri" panose="020F0502020204030204" pitchFamily="34" charset="0"/>
                <a:cs typeface="Adobe Hebrew" panose="02040503050201020203" pitchFamily="18" charset="-79"/>
              </a:rPr>
              <a:t>. </a:t>
            </a:r>
            <a:r>
              <a:rPr lang="en-US" sz="2400" dirty="0">
                <a:effectLst/>
                <a:latin typeface="Adobe Hebrew" panose="02040503050201020203" pitchFamily="18" charset="-79"/>
                <a:ea typeface="Calibri" panose="020F0502020204030204" pitchFamily="34" charset="0"/>
                <a:cs typeface="Adobe Hebrew" panose="02040503050201020203" pitchFamily="18" charset="-79"/>
              </a:rPr>
              <a:t>This application will help in accessing the information related to the travel to the particular destination with great ease. The users can track the information related to their tours with great ease through this application. The travel agency information can also be obtained through this application . </a:t>
            </a:r>
            <a:r>
              <a:rPr lang="en-US" sz="2400" b="0" i="0" dirty="0">
                <a:effectLst/>
                <a:latin typeface="Adobe Hebrew" panose="02040503050201020203" pitchFamily="18" charset="-79"/>
                <a:cs typeface="Adobe Hebrew" panose="02040503050201020203" pitchFamily="18" charset="-79"/>
              </a:rPr>
              <a:t>The project ‘Tours and Travels Management System’ is developed to replace the currently existing system, which helps in keeping records of the customer details of destination as well as payment received.</a:t>
            </a:r>
          </a:p>
          <a:p>
            <a:pPr marL="45720" indent="0">
              <a:buNone/>
            </a:pPr>
            <a:endParaRPr lang="en-US" dirty="0"/>
          </a:p>
        </p:txBody>
      </p:sp>
    </p:spTree>
    <p:extLst>
      <p:ext uri="{BB962C8B-B14F-4D97-AF65-F5344CB8AC3E}">
        <p14:creationId xmlns:p14="http://schemas.microsoft.com/office/powerpoint/2010/main" val="35227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287D-0F8E-8683-AFAE-D4505B53668D}"/>
              </a:ext>
            </a:extLst>
          </p:cNvPr>
          <p:cNvSpPr>
            <a:spLocks noGrp="1"/>
          </p:cNvSpPr>
          <p:nvPr>
            <p:ph type="title"/>
          </p:nvPr>
        </p:nvSpPr>
        <p:spPr/>
        <p:txBody>
          <a:bodyPr/>
          <a:lstStyle/>
          <a:p>
            <a:r>
              <a:rPr lang="en-US" b="0" i="0" dirty="0">
                <a:solidFill>
                  <a:srgbClr val="050505"/>
                </a:solidFill>
                <a:effectLst/>
                <a:latin typeface="Segoe UI Historic" panose="020B0502040204020203" pitchFamily="34" charset="0"/>
              </a:rPr>
              <a:t>                     </a:t>
            </a:r>
            <a:r>
              <a:rPr lang="en-US" b="0" i="0" u="sng" dirty="0">
                <a:solidFill>
                  <a:schemeClr val="accent1">
                    <a:lumMod val="50000"/>
                  </a:schemeClr>
                </a:solidFill>
                <a:effectLst/>
                <a:latin typeface="Segoe UI Historic" panose="020B0502040204020203" pitchFamily="34" charset="0"/>
              </a:rPr>
              <a:t>Objectives</a:t>
            </a:r>
            <a:endParaRPr lang="en-US" u="sng" dirty="0">
              <a:solidFill>
                <a:schemeClr val="accent1">
                  <a:lumMod val="50000"/>
                </a:schemeClr>
              </a:solidFill>
            </a:endParaRPr>
          </a:p>
        </p:txBody>
      </p:sp>
      <p:sp>
        <p:nvSpPr>
          <p:cNvPr id="3" name="Content Placeholder 2">
            <a:extLst>
              <a:ext uri="{FF2B5EF4-FFF2-40B4-BE49-F238E27FC236}">
                <a16:creationId xmlns:a16="http://schemas.microsoft.com/office/drawing/2014/main" id="{9C229E31-594C-006F-069C-E32908260315}"/>
              </a:ext>
            </a:extLst>
          </p:cNvPr>
          <p:cNvSpPr>
            <a:spLocks noGrp="1"/>
          </p:cNvSpPr>
          <p:nvPr>
            <p:ph idx="1"/>
          </p:nvPr>
        </p:nvSpPr>
        <p:spPr/>
        <p:txBody>
          <a:bodyPr/>
          <a:lstStyle/>
          <a:p>
            <a:pPr marL="45720" indent="0">
              <a:buNone/>
            </a:pPr>
            <a:r>
              <a:rPr lang="en-US" sz="2400" b="0" i="0" dirty="0">
                <a:effectLst/>
                <a:latin typeface="Adobe Hebrew" panose="02040503050201020203" pitchFamily="18" charset="-79"/>
                <a:cs typeface="Adobe Hebrew" panose="02040503050201020203" pitchFamily="18" charset="-79"/>
              </a:rPr>
              <a:t>This application is a desktop based application and maintains a centralized repository of all related information. The objective of this project is to develop a system that automates the process and activities a travel agency and customers details. The purpose is to design a system using which one can perform all operations related to travelling and sight-seeing. This system also gives tours related information like which places are tourist attractions, cities, and provinces. </a:t>
            </a:r>
            <a:r>
              <a:rPr lang="en-US" sz="2400" dirty="0">
                <a:effectLst/>
                <a:latin typeface="Adobe Hebrew" panose="02040503050201020203" pitchFamily="18" charset="-79"/>
                <a:ea typeface="Calibri" panose="020F0502020204030204" pitchFamily="34" charset="0"/>
                <a:cs typeface="Adobe Hebrew" panose="02040503050201020203" pitchFamily="18" charset="-79"/>
              </a:rPr>
              <a:t>The objective of the Travel and Tourism Management System project is to develop a system that automates the processes and activities of a travel and the purpose is to design a system using which one can perform all operations related to traveling.</a:t>
            </a:r>
          </a:p>
          <a:p>
            <a:pPr marL="45720" indent="0">
              <a:buNone/>
            </a:pPr>
            <a:endParaRPr lang="en-US" dirty="0"/>
          </a:p>
        </p:txBody>
      </p:sp>
    </p:spTree>
    <p:extLst>
      <p:ext uri="{BB962C8B-B14F-4D97-AF65-F5344CB8AC3E}">
        <p14:creationId xmlns:p14="http://schemas.microsoft.com/office/powerpoint/2010/main" val="336843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B51E-2EFF-4B76-E73D-DEC0A64B5608}"/>
              </a:ext>
            </a:extLst>
          </p:cNvPr>
          <p:cNvSpPr>
            <a:spLocks noGrp="1"/>
          </p:cNvSpPr>
          <p:nvPr>
            <p:ph type="ctrTitle"/>
          </p:nvPr>
        </p:nvSpPr>
        <p:spPr>
          <a:xfrm>
            <a:off x="1112520" y="2299916"/>
            <a:ext cx="9966960" cy="1129084"/>
          </a:xfrm>
        </p:spPr>
        <p:txBody>
          <a:bodyPr>
            <a:normAutofit/>
          </a:bodyPr>
          <a:lstStyle/>
          <a:p>
            <a:r>
              <a:rPr lang="en-US" sz="4000" dirty="0"/>
              <a:t>TOOLS  &amp;  software REQUIRMENTS</a:t>
            </a:r>
          </a:p>
        </p:txBody>
      </p:sp>
      <p:sp>
        <p:nvSpPr>
          <p:cNvPr id="3" name="Subtitle 2">
            <a:extLst>
              <a:ext uri="{FF2B5EF4-FFF2-40B4-BE49-F238E27FC236}">
                <a16:creationId xmlns:a16="http://schemas.microsoft.com/office/drawing/2014/main" id="{DBFC9837-6441-C1D8-93B7-C838CA6A482F}"/>
              </a:ext>
            </a:extLst>
          </p:cNvPr>
          <p:cNvSpPr>
            <a:spLocks noGrp="1"/>
          </p:cNvSpPr>
          <p:nvPr>
            <p:ph type="subTitle" idx="1"/>
          </p:nvPr>
        </p:nvSpPr>
        <p:spPr/>
        <p:txBody>
          <a:bodyPr/>
          <a:lstStyle/>
          <a:p>
            <a:r>
              <a:rPr lang="en-US" b="0" i="0" dirty="0">
                <a:solidFill>
                  <a:schemeClr val="bg1"/>
                </a:solidFill>
                <a:effectLst/>
                <a:latin typeface="Roboto" panose="02000000000000000000" pitchFamily="2" charset="0"/>
              </a:rPr>
              <a:t>Technologies Used: Java</a:t>
            </a:r>
          </a:p>
          <a:p>
            <a:r>
              <a:rPr lang="en-US" b="0" i="0" dirty="0">
                <a:solidFill>
                  <a:schemeClr val="bg1"/>
                </a:solidFill>
                <a:effectLst/>
                <a:latin typeface="Roboto" panose="02000000000000000000" pitchFamily="2" charset="0"/>
              </a:rPr>
              <a:t> Database Used: MySQL , </a:t>
            </a:r>
            <a:r>
              <a:rPr lang="en-US" b="0" i="0" dirty="0" err="1">
                <a:solidFill>
                  <a:schemeClr val="bg1"/>
                </a:solidFill>
                <a:effectLst/>
                <a:latin typeface="Roboto" panose="02000000000000000000" pitchFamily="2" charset="0"/>
              </a:rPr>
              <a:t>Xampp</a:t>
            </a:r>
            <a:endParaRPr lang="en-US" b="0" i="0" dirty="0">
              <a:solidFill>
                <a:schemeClr val="bg1"/>
              </a:solidFill>
              <a:effectLst/>
              <a:latin typeface="Roboto" panose="02000000000000000000" pitchFamily="2" charset="0"/>
            </a:endParaRPr>
          </a:p>
          <a:p>
            <a:r>
              <a:rPr lang="en-US" b="0" i="0" dirty="0">
                <a:solidFill>
                  <a:schemeClr val="bg1"/>
                </a:solidFill>
                <a:effectLst/>
                <a:latin typeface="Roboto" panose="02000000000000000000" pitchFamily="2" charset="0"/>
              </a:rPr>
              <a:t> IDE used: </a:t>
            </a:r>
            <a:r>
              <a:rPr lang="en-US" b="0" i="0" dirty="0" err="1">
                <a:solidFill>
                  <a:schemeClr val="bg1"/>
                </a:solidFill>
                <a:effectLst/>
                <a:latin typeface="Roboto" panose="02000000000000000000" pitchFamily="2" charset="0"/>
              </a:rPr>
              <a:t>Netbeans</a:t>
            </a:r>
            <a:endParaRPr lang="en-US" dirty="0">
              <a:solidFill>
                <a:schemeClr val="bg1"/>
              </a:solidFill>
            </a:endParaRPr>
          </a:p>
        </p:txBody>
      </p:sp>
    </p:spTree>
    <p:extLst>
      <p:ext uri="{BB962C8B-B14F-4D97-AF65-F5344CB8AC3E}">
        <p14:creationId xmlns:p14="http://schemas.microsoft.com/office/powerpoint/2010/main" val="4192282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5D25D3-F0DD-561C-920C-9F905700CB9F}"/>
              </a:ext>
            </a:extLst>
          </p:cNvPr>
          <p:cNvSpPr>
            <a:spLocks noGrp="1"/>
          </p:cNvSpPr>
          <p:nvPr>
            <p:ph idx="1"/>
          </p:nvPr>
        </p:nvSpPr>
        <p:spPr>
          <a:xfrm>
            <a:off x="4611758" y="3710608"/>
            <a:ext cx="2663685" cy="715617"/>
          </a:xfrm>
        </p:spPr>
        <p:txBody>
          <a:bodyPr>
            <a:normAutofit fontScale="92500" lnSpcReduction="20000"/>
          </a:bodyPr>
          <a:lstStyle/>
          <a:p>
            <a:pPr marL="45720" indent="0">
              <a:buNone/>
            </a:pPr>
            <a:r>
              <a:rPr lang="en-US" sz="2400" b="1" dirty="0"/>
              <a:t>  </a:t>
            </a:r>
            <a:r>
              <a:rPr lang="en-US" sz="5400" dirty="0">
                <a:solidFill>
                  <a:schemeClr val="accent2"/>
                </a:solidFill>
              </a:rPr>
              <a:t>features</a:t>
            </a:r>
            <a:endParaRPr lang="en-US" sz="2400" b="1" dirty="0">
              <a:solidFill>
                <a:schemeClr val="accent2"/>
              </a:solidFill>
            </a:endParaRPr>
          </a:p>
        </p:txBody>
      </p:sp>
      <p:sp>
        <p:nvSpPr>
          <p:cNvPr id="7" name="Circle: Hollow 6">
            <a:extLst>
              <a:ext uri="{FF2B5EF4-FFF2-40B4-BE49-F238E27FC236}">
                <a16:creationId xmlns:a16="http://schemas.microsoft.com/office/drawing/2014/main" id="{2E9D511F-6FFD-3A4C-83BC-130F7753A5C1}"/>
              </a:ext>
            </a:extLst>
          </p:cNvPr>
          <p:cNvSpPr/>
          <p:nvPr/>
        </p:nvSpPr>
        <p:spPr>
          <a:xfrm>
            <a:off x="4253948" y="2411896"/>
            <a:ext cx="3207025" cy="3142421"/>
          </a:xfrm>
          <a:prstGeom prst="donut">
            <a:avLst>
              <a:gd name="adj" fmla="val 87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E248B172-3AB6-4494-ED48-970CBE612CA0}"/>
              </a:ext>
            </a:extLst>
          </p:cNvPr>
          <p:cNvSpPr/>
          <p:nvPr/>
        </p:nvSpPr>
        <p:spPr>
          <a:xfrm>
            <a:off x="2491409" y="2789169"/>
            <a:ext cx="1762539" cy="397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Destination</a:t>
            </a:r>
          </a:p>
        </p:txBody>
      </p:sp>
      <p:sp>
        <p:nvSpPr>
          <p:cNvPr id="10" name="Arrow: Curved Right 9">
            <a:extLst>
              <a:ext uri="{FF2B5EF4-FFF2-40B4-BE49-F238E27FC236}">
                <a16:creationId xmlns:a16="http://schemas.microsoft.com/office/drawing/2014/main" id="{F76BDD9A-62EC-C7F1-1B45-7038B903BA49}"/>
              </a:ext>
            </a:extLst>
          </p:cNvPr>
          <p:cNvSpPr/>
          <p:nvPr/>
        </p:nvSpPr>
        <p:spPr>
          <a:xfrm>
            <a:off x="3579081" y="3186734"/>
            <a:ext cx="609600" cy="6195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Right 16">
            <a:extLst>
              <a:ext uri="{FF2B5EF4-FFF2-40B4-BE49-F238E27FC236}">
                <a16:creationId xmlns:a16="http://schemas.microsoft.com/office/drawing/2014/main" id="{A6B37DA0-6480-AC67-5933-6DD2A0E57436}"/>
              </a:ext>
            </a:extLst>
          </p:cNvPr>
          <p:cNvSpPr/>
          <p:nvPr/>
        </p:nvSpPr>
        <p:spPr>
          <a:xfrm>
            <a:off x="4543175" y="1949728"/>
            <a:ext cx="609600" cy="6195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6CDF2D4-3F6D-C30A-A5CA-F25F497585B1}"/>
              </a:ext>
            </a:extLst>
          </p:cNvPr>
          <p:cNvSpPr/>
          <p:nvPr/>
        </p:nvSpPr>
        <p:spPr>
          <a:xfrm>
            <a:off x="3966706" y="1537254"/>
            <a:ext cx="1762539" cy="397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Packages</a:t>
            </a:r>
          </a:p>
        </p:txBody>
      </p:sp>
      <p:sp>
        <p:nvSpPr>
          <p:cNvPr id="21" name="Rectangle 20">
            <a:extLst>
              <a:ext uri="{FF2B5EF4-FFF2-40B4-BE49-F238E27FC236}">
                <a16:creationId xmlns:a16="http://schemas.microsoft.com/office/drawing/2014/main" id="{96BCB839-64E5-7AAD-0385-8771C3DF9EAA}"/>
              </a:ext>
            </a:extLst>
          </p:cNvPr>
          <p:cNvSpPr/>
          <p:nvPr/>
        </p:nvSpPr>
        <p:spPr>
          <a:xfrm>
            <a:off x="5943600" y="1552163"/>
            <a:ext cx="1762539" cy="397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Hotel </a:t>
            </a:r>
          </a:p>
        </p:txBody>
      </p:sp>
      <p:sp>
        <p:nvSpPr>
          <p:cNvPr id="23" name="Arrow: Curved Left 22">
            <a:extLst>
              <a:ext uri="{FF2B5EF4-FFF2-40B4-BE49-F238E27FC236}">
                <a16:creationId xmlns:a16="http://schemas.microsoft.com/office/drawing/2014/main" id="{9C020E3F-2208-1F1B-789F-A4C61D351AE1}"/>
              </a:ext>
            </a:extLst>
          </p:cNvPr>
          <p:cNvSpPr/>
          <p:nvPr/>
        </p:nvSpPr>
        <p:spPr>
          <a:xfrm>
            <a:off x="6610514" y="1962977"/>
            <a:ext cx="609600" cy="6195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D2941AF2-0E78-E5BA-D79B-98A5405A7FFF}"/>
              </a:ext>
            </a:extLst>
          </p:cNvPr>
          <p:cNvSpPr/>
          <p:nvPr/>
        </p:nvSpPr>
        <p:spPr>
          <a:xfrm>
            <a:off x="7414590" y="2697397"/>
            <a:ext cx="1762539" cy="397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Customer</a:t>
            </a:r>
          </a:p>
        </p:txBody>
      </p:sp>
      <p:sp>
        <p:nvSpPr>
          <p:cNvPr id="25" name="Arrow: Curved Left 24">
            <a:extLst>
              <a:ext uri="{FF2B5EF4-FFF2-40B4-BE49-F238E27FC236}">
                <a16:creationId xmlns:a16="http://schemas.microsoft.com/office/drawing/2014/main" id="{314ABB8D-44AB-BED5-C703-493A1297AE07}"/>
              </a:ext>
            </a:extLst>
          </p:cNvPr>
          <p:cNvSpPr/>
          <p:nvPr/>
        </p:nvSpPr>
        <p:spPr>
          <a:xfrm>
            <a:off x="7494103" y="3222928"/>
            <a:ext cx="609600" cy="61953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CF526FA4-F59A-8954-28B0-95ABB9DC1D01}"/>
              </a:ext>
            </a:extLst>
          </p:cNvPr>
          <p:cNvSpPr/>
          <p:nvPr/>
        </p:nvSpPr>
        <p:spPr>
          <a:xfrm>
            <a:off x="2325756" y="4418278"/>
            <a:ext cx="1762539" cy="443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Utility</a:t>
            </a:r>
          </a:p>
        </p:txBody>
      </p:sp>
      <p:sp>
        <p:nvSpPr>
          <p:cNvPr id="29" name="Rectangle 28">
            <a:extLst>
              <a:ext uri="{FF2B5EF4-FFF2-40B4-BE49-F238E27FC236}">
                <a16:creationId xmlns:a16="http://schemas.microsoft.com/office/drawing/2014/main" id="{751D6647-AA98-FB1C-E519-2B7D51E01C49}"/>
              </a:ext>
            </a:extLst>
          </p:cNvPr>
          <p:cNvSpPr/>
          <p:nvPr/>
        </p:nvSpPr>
        <p:spPr>
          <a:xfrm>
            <a:off x="5062330" y="5970934"/>
            <a:ext cx="1762539" cy="397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Payment</a:t>
            </a:r>
          </a:p>
        </p:txBody>
      </p:sp>
      <p:sp>
        <p:nvSpPr>
          <p:cNvPr id="30" name="Rectangle 29">
            <a:extLst>
              <a:ext uri="{FF2B5EF4-FFF2-40B4-BE49-F238E27FC236}">
                <a16:creationId xmlns:a16="http://schemas.microsoft.com/office/drawing/2014/main" id="{8E3C36DA-19C7-BB28-1FED-44001CD1B436}"/>
              </a:ext>
            </a:extLst>
          </p:cNvPr>
          <p:cNvSpPr/>
          <p:nvPr/>
        </p:nvSpPr>
        <p:spPr>
          <a:xfrm>
            <a:off x="7792278" y="4464658"/>
            <a:ext cx="1762539" cy="3975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0"/>
                <a:solidFill>
                  <a:schemeClr val="accent1"/>
                </a:solidFill>
                <a:effectLst>
                  <a:outerShdw blurRad="38100" dist="25400" dir="5400000" algn="ctr" rotWithShape="0">
                    <a:srgbClr val="6E747A">
                      <a:alpha val="43000"/>
                    </a:srgbClr>
                  </a:outerShdw>
                </a:effectLst>
              </a:rPr>
              <a:t>About</a:t>
            </a:r>
          </a:p>
        </p:txBody>
      </p:sp>
      <p:sp>
        <p:nvSpPr>
          <p:cNvPr id="32" name="Arrow: Curved Up 31">
            <a:extLst>
              <a:ext uri="{FF2B5EF4-FFF2-40B4-BE49-F238E27FC236}">
                <a16:creationId xmlns:a16="http://schemas.microsoft.com/office/drawing/2014/main" id="{BC087835-0963-565F-99D2-1265C09B89D1}"/>
              </a:ext>
            </a:extLst>
          </p:cNvPr>
          <p:cNvSpPr/>
          <p:nvPr/>
        </p:nvSpPr>
        <p:spPr>
          <a:xfrm>
            <a:off x="3637721" y="4907777"/>
            <a:ext cx="901147" cy="51849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Arrow: Curved Up 33">
            <a:extLst>
              <a:ext uri="{FF2B5EF4-FFF2-40B4-BE49-F238E27FC236}">
                <a16:creationId xmlns:a16="http://schemas.microsoft.com/office/drawing/2014/main" id="{0666822E-6A17-6F39-5B9A-94E01CA1F411}"/>
              </a:ext>
            </a:extLst>
          </p:cNvPr>
          <p:cNvSpPr/>
          <p:nvPr/>
        </p:nvSpPr>
        <p:spPr>
          <a:xfrm flipH="1">
            <a:off x="7275443" y="4862223"/>
            <a:ext cx="901147" cy="51849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urved Up 34">
            <a:extLst>
              <a:ext uri="{FF2B5EF4-FFF2-40B4-BE49-F238E27FC236}">
                <a16:creationId xmlns:a16="http://schemas.microsoft.com/office/drawing/2014/main" id="{B9C146A9-BC89-D18C-AD48-91B43169C92D}"/>
              </a:ext>
            </a:extLst>
          </p:cNvPr>
          <p:cNvSpPr/>
          <p:nvPr/>
        </p:nvSpPr>
        <p:spPr>
          <a:xfrm flipH="1">
            <a:off x="5406886" y="5484745"/>
            <a:ext cx="901147" cy="51849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3189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8C09-7E6E-F247-C06B-04C7119BB09F}"/>
              </a:ext>
            </a:extLst>
          </p:cNvPr>
          <p:cNvSpPr>
            <a:spLocks noGrp="1"/>
          </p:cNvSpPr>
          <p:nvPr>
            <p:ph type="ctrTitle"/>
          </p:nvPr>
        </p:nvSpPr>
        <p:spPr>
          <a:xfrm>
            <a:off x="652133" y="-68944"/>
            <a:ext cx="9966960" cy="717825"/>
          </a:xfrm>
        </p:spPr>
        <p:txBody>
          <a:bodyPr>
            <a:normAutofit/>
          </a:bodyPr>
          <a:lstStyle/>
          <a:p>
            <a:r>
              <a:rPr lang="en-US" sz="2800" b="0" i="0" u="sng" dirty="0">
                <a:effectLst/>
                <a:latin typeface="Roboto" panose="02000000000000000000" pitchFamily="2" charset="0"/>
              </a:rPr>
              <a:t>Front-End UI &amp; Proper Styling</a:t>
            </a:r>
            <a:endParaRPr lang="en-US" sz="2800" u="sng" dirty="0"/>
          </a:p>
        </p:txBody>
      </p:sp>
      <p:pic>
        <p:nvPicPr>
          <p:cNvPr id="5" name="Picture 4">
            <a:extLst>
              <a:ext uri="{FF2B5EF4-FFF2-40B4-BE49-F238E27FC236}">
                <a16:creationId xmlns:a16="http://schemas.microsoft.com/office/drawing/2014/main" id="{9D3B8834-0152-6206-16D5-1E38B3A817A2}"/>
              </a:ext>
            </a:extLst>
          </p:cNvPr>
          <p:cNvPicPr>
            <a:picLocks noChangeAspect="1"/>
          </p:cNvPicPr>
          <p:nvPr/>
        </p:nvPicPr>
        <p:blipFill rotWithShape="1">
          <a:blip r:embed="rId2"/>
          <a:srcRect l="27594" t="29245" r="22406" b="20902"/>
          <a:stretch/>
        </p:blipFill>
        <p:spPr>
          <a:xfrm>
            <a:off x="652133" y="1182391"/>
            <a:ext cx="4221890" cy="2228797"/>
          </a:xfrm>
          <a:prstGeom prst="rect">
            <a:avLst/>
          </a:prstGeom>
        </p:spPr>
      </p:pic>
      <p:pic>
        <p:nvPicPr>
          <p:cNvPr id="7" name="Picture 6">
            <a:extLst>
              <a:ext uri="{FF2B5EF4-FFF2-40B4-BE49-F238E27FC236}">
                <a16:creationId xmlns:a16="http://schemas.microsoft.com/office/drawing/2014/main" id="{D267234E-F12C-9E81-F397-D08E4F798399}"/>
              </a:ext>
            </a:extLst>
          </p:cNvPr>
          <p:cNvPicPr>
            <a:picLocks noChangeAspect="1"/>
          </p:cNvPicPr>
          <p:nvPr/>
        </p:nvPicPr>
        <p:blipFill rotWithShape="1">
          <a:blip r:embed="rId3"/>
          <a:srcRect l="28478" t="32440" r="21754" b="15926"/>
          <a:stretch/>
        </p:blipFill>
        <p:spPr>
          <a:xfrm>
            <a:off x="7317979" y="1142063"/>
            <a:ext cx="3920665" cy="2286937"/>
          </a:xfrm>
          <a:prstGeom prst="rect">
            <a:avLst/>
          </a:prstGeom>
        </p:spPr>
      </p:pic>
      <p:sp>
        <p:nvSpPr>
          <p:cNvPr id="8" name="TextBox 7">
            <a:extLst>
              <a:ext uri="{FF2B5EF4-FFF2-40B4-BE49-F238E27FC236}">
                <a16:creationId xmlns:a16="http://schemas.microsoft.com/office/drawing/2014/main" id="{959F73F6-0B25-F346-4156-B3A3EB8A1892}"/>
              </a:ext>
            </a:extLst>
          </p:cNvPr>
          <p:cNvSpPr txBox="1"/>
          <p:nvPr/>
        </p:nvSpPr>
        <p:spPr>
          <a:xfrm>
            <a:off x="1726695" y="494556"/>
            <a:ext cx="1391477" cy="523220"/>
          </a:xfrm>
          <a:prstGeom prst="rect">
            <a:avLst/>
          </a:prstGeom>
          <a:noFill/>
        </p:spPr>
        <p:txBody>
          <a:bodyPr wrap="square" rtlCol="0">
            <a:spAutoFit/>
          </a:bodyPr>
          <a:lstStyle/>
          <a:p>
            <a:r>
              <a:rPr lang="en-US" sz="2800" dirty="0">
                <a:solidFill>
                  <a:schemeClr val="bg1"/>
                </a:solidFill>
                <a:latin typeface="Perpetua" panose="02020502060401020303" pitchFamily="18" charset="0"/>
              </a:rPr>
              <a:t>Login</a:t>
            </a:r>
          </a:p>
        </p:txBody>
      </p:sp>
      <p:sp>
        <p:nvSpPr>
          <p:cNvPr id="9" name="TextBox 8">
            <a:extLst>
              <a:ext uri="{FF2B5EF4-FFF2-40B4-BE49-F238E27FC236}">
                <a16:creationId xmlns:a16="http://schemas.microsoft.com/office/drawing/2014/main" id="{9EDC6136-5BE7-9E3E-713F-A99E8578F1AC}"/>
              </a:ext>
            </a:extLst>
          </p:cNvPr>
          <p:cNvSpPr txBox="1"/>
          <p:nvPr/>
        </p:nvSpPr>
        <p:spPr>
          <a:xfrm>
            <a:off x="8742523" y="433001"/>
            <a:ext cx="1722782" cy="584775"/>
          </a:xfrm>
          <a:prstGeom prst="rect">
            <a:avLst/>
          </a:prstGeom>
          <a:noFill/>
        </p:spPr>
        <p:txBody>
          <a:bodyPr wrap="square" rtlCol="0">
            <a:spAutoFit/>
          </a:bodyPr>
          <a:lstStyle/>
          <a:p>
            <a:r>
              <a:rPr lang="en-US" sz="3200" dirty="0">
                <a:solidFill>
                  <a:schemeClr val="bg1"/>
                </a:solidFill>
                <a:latin typeface="Perpetua" panose="02020502060401020303" pitchFamily="18" charset="0"/>
              </a:rPr>
              <a:t>Signup</a:t>
            </a:r>
          </a:p>
        </p:txBody>
      </p:sp>
      <p:pic>
        <p:nvPicPr>
          <p:cNvPr id="12" name="Picture 11">
            <a:extLst>
              <a:ext uri="{FF2B5EF4-FFF2-40B4-BE49-F238E27FC236}">
                <a16:creationId xmlns:a16="http://schemas.microsoft.com/office/drawing/2014/main" id="{C9267DD7-3970-9AE3-78FB-668765590A8F}"/>
              </a:ext>
            </a:extLst>
          </p:cNvPr>
          <p:cNvPicPr>
            <a:picLocks noChangeAspect="1"/>
          </p:cNvPicPr>
          <p:nvPr/>
        </p:nvPicPr>
        <p:blipFill>
          <a:blip r:embed="rId4"/>
          <a:stretch>
            <a:fillRect/>
          </a:stretch>
        </p:blipFill>
        <p:spPr>
          <a:xfrm>
            <a:off x="3905542" y="3779145"/>
            <a:ext cx="4221890" cy="2704045"/>
          </a:xfrm>
          <a:prstGeom prst="rect">
            <a:avLst/>
          </a:prstGeom>
        </p:spPr>
      </p:pic>
      <p:sp>
        <p:nvSpPr>
          <p:cNvPr id="13" name="TextBox 12">
            <a:extLst>
              <a:ext uri="{FF2B5EF4-FFF2-40B4-BE49-F238E27FC236}">
                <a16:creationId xmlns:a16="http://schemas.microsoft.com/office/drawing/2014/main" id="{ADF2DCB3-5AC5-EC9E-1BB7-45AAD43ED77B}"/>
              </a:ext>
            </a:extLst>
          </p:cNvPr>
          <p:cNvSpPr txBox="1"/>
          <p:nvPr/>
        </p:nvSpPr>
        <p:spPr>
          <a:xfrm>
            <a:off x="4969565" y="3112542"/>
            <a:ext cx="2093844" cy="461665"/>
          </a:xfrm>
          <a:prstGeom prst="rect">
            <a:avLst/>
          </a:prstGeom>
          <a:noFill/>
        </p:spPr>
        <p:txBody>
          <a:bodyPr wrap="square" rtlCol="0">
            <a:spAutoFit/>
          </a:bodyPr>
          <a:lstStyle/>
          <a:p>
            <a:r>
              <a:rPr lang="en-US" sz="2400" dirty="0">
                <a:solidFill>
                  <a:schemeClr val="bg1"/>
                </a:solidFill>
                <a:latin typeface="Perpetua" panose="02020502060401020303" pitchFamily="18" charset="0"/>
              </a:rPr>
              <a:t>Forget password</a:t>
            </a:r>
          </a:p>
        </p:txBody>
      </p:sp>
    </p:spTree>
    <p:extLst>
      <p:ext uri="{BB962C8B-B14F-4D97-AF65-F5344CB8AC3E}">
        <p14:creationId xmlns:p14="http://schemas.microsoft.com/office/powerpoint/2010/main" val="3273107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9283-F92A-E773-DBD1-850578B4E9EF}"/>
              </a:ext>
            </a:extLst>
          </p:cNvPr>
          <p:cNvSpPr>
            <a:spLocks noGrp="1"/>
          </p:cNvSpPr>
          <p:nvPr>
            <p:ph type="title"/>
          </p:nvPr>
        </p:nvSpPr>
        <p:spPr>
          <a:xfrm>
            <a:off x="2703443" y="472343"/>
            <a:ext cx="7116417" cy="467138"/>
          </a:xfrm>
        </p:spPr>
        <p:txBody>
          <a:bodyPr/>
          <a:lstStyle/>
          <a:p>
            <a:r>
              <a:rPr lang="en-US" sz="2800" b="1" i="0" u="sng" dirty="0">
                <a:effectLst/>
                <a:latin typeface="Roboto" panose="02000000000000000000" pitchFamily="2" charset="0"/>
              </a:rPr>
              <a:t>Front-End UI &amp; Proper Styling</a:t>
            </a:r>
            <a:endParaRPr lang="en-US" sz="2800" b="1" dirty="0"/>
          </a:p>
        </p:txBody>
      </p:sp>
      <p:sp>
        <p:nvSpPr>
          <p:cNvPr id="4" name="Text Placeholder 3">
            <a:extLst>
              <a:ext uri="{FF2B5EF4-FFF2-40B4-BE49-F238E27FC236}">
                <a16:creationId xmlns:a16="http://schemas.microsoft.com/office/drawing/2014/main" id="{C587702B-E089-4FF8-FC0A-AA8A9FB16803}"/>
              </a:ext>
            </a:extLst>
          </p:cNvPr>
          <p:cNvSpPr>
            <a:spLocks noGrp="1"/>
          </p:cNvSpPr>
          <p:nvPr>
            <p:ph type="body" sz="half" idx="2"/>
          </p:nvPr>
        </p:nvSpPr>
        <p:spPr>
          <a:xfrm>
            <a:off x="1136583" y="1609809"/>
            <a:ext cx="2120348" cy="594360"/>
          </a:xfrm>
        </p:spPr>
        <p:txBody>
          <a:bodyPr>
            <a:noAutofit/>
          </a:bodyPr>
          <a:lstStyle/>
          <a:p>
            <a:r>
              <a:rPr lang="en-US" sz="2800" b="1" dirty="0"/>
              <a:t>Loading</a:t>
            </a:r>
          </a:p>
        </p:txBody>
      </p:sp>
      <p:pic>
        <p:nvPicPr>
          <p:cNvPr id="17" name="Picture 16">
            <a:extLst>
              <a:ext uri="{FF2B5EF4-FFF2-40B4-BE49-F238E27FC236}">
                <a16:creationId xmlns:a16="http://schemas.microsoft.com/office/drawing/2014/main" id="{62016C73-E67F-B23C-84E5-4EE26EB1D7A8}"/>
              </a:ext>
            </a:extLst>
          </p:cNvPr>
          <p:cNvPicPr>
            <a:picLocks noChangeAspect="1"/>
          </p:cNvPicPr>
          <p:nvPr/>
        </p:nvPicPr>
        <p:blipFill rotWithShape="1">
          <a:blip r:embed="rId2"/>
          <a:srcRect l="43913" t="39247" r="12174" b="9158"/>
          <a:stretch/>
        </p:blipFill>
        <p:spPr>
          <a:xfrm>
            <a:off x="328259" y="2316235"/>
            <a:ext cx="3736996" cy="2337597"/>
          </a:xfrm>
          <a:prstGeom prst="rect">
            <a:avLst/>
          </a:prstGeom>
        </p:spPr>
      </p:pic>
      <p:pic>
        <p:nvPicPr>
          <p:cNvPr id="18" name="Picture 17">
            <a:extLst>
              <a:ext uri="{FF2B5EF4-FFF2-40B4-BE49-F238E27FC236}">
                <a16:creationId xmlns:a16="http://schemas.microsoft.com/office/drawing/2014/main" id="{74E45119-E8F5-5BA1-E07E-4982EA03412E}"/>
              </a:ext>
            </a:extLst>
          </p:cNvPr>
          <p:cNvPicPr>
            <a:picLocks noChangeAspect="1"/>
          </p:cNvPicPr>
          <p:nvPr/>
        </p:nvPicPr>
        <p:blipFill>
          <a:blip r:embed="rId3"/>
          <a:stretch>
            <a:fillRect/>
          </a:stretch>
        </p:blipFill>
        <p:spPr>
          <a:xfrm>
            <a:off x="4903303" y="1767121"/>
            <a:ext cx="6960438" cy="3912246"/>
          </a:xfrm>
          <a:prstGeom prst="rect">
            <a:avLst/>
          </a:prstGeom>
        </p:spPr>
      </p:pic>
      <p:sp>
        <p:nvSpPr>
          <p:cNvPr id="21" name="TextBox 20">
            <a:extLst>
              <a:ext uri="{FF2B5EF4-FFF2-40B4-BE49-F238E27FC236}">
                <a16:creationId xmlns:a16="http://schemas.microsoft.com/office/drawing/2014/main" id="{A9811A3E-EA0B-B10D-AA20-10EE63A76AAB}"/>
              </a:ext>
            </a:extLst>
          </p:cNvPr>
          <p:cNvSpPr txBox="1"/>
          <p:nvPr/>
        </p:nvSpPr>
        <p:spPr>
          <a:xfrm>
            <a:off x="7063408" y="1229083"/>
            <a:ext cx="1934817" cy="523220"/>
          </a:xfrm>
          <a:prstGeom prst="rect">
            <a:avLst/>
          </a:prstGeom>
          <a:noFill/>
        </p:spPr>
        <p:txBody>
          <a:bodyPr wrap="square" rtlCol="0">
            <a:spAutoFit/>
          </a:bodyPr>
          <a:lstStyle/>
          <a:p>
            <a:r>
              <a:rPr lang="en-US" sz="2800" b="1" dirty="0">
                <a:solidFill>
                  <a:schemeClr val="accent1"/>
                </a:solidFill>
                <a:latin typeface="Perpetua" panose="02020502060401020303" pitchFamily="18" charset="0"/>
              </a:rPr>
              <a:t>Homepage</a:t>
            </a:r>
          </a:p>
        </p:txBody>
      </p:sp>
    </p:spTree>
    <p:extLst>
      <p:ext uri="{BB962C8B-B14F-4D97-AF65-F5344CB8AC3E}">
        <p14:creationId xmlns:p14="http://schemas.microsoft.com/office/powerpoint/2010/main" val="1626933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AE6AC-62B1-83E4-CEE0-F1432E1D5B2A}"/>
              </a:ext>
            </a:extLst>
          </p:cNvPr>
          <p:cNvSpPr>
            <a:spLocks noGrp="1"/>
          </p:cNvSpPr>
          <p:nvPr>
            <p:ph type="ctrTitle"/>
          </p:nvPr>
        </p:nvSpPr>
        <p:spPr>
          <a:xfrm>
            <a:off x="331304" y="212036"/>
            <a:ext cx="11489635" cy="755373"/>
          </a:xfrm>
        </p:spPr>
        <p:txBody>
          <a:bodyPr>
            <a:normAutofit/>
          </a:bodyPr>
          <a:lstStyle/>
          <a:p>
            <a:r>
              <a:rPr lang="en-US" sz="4000" b="1" i="0" u="sng" dirty="0">
                <a:effectLst/>
                <a:latin typeface="Perpetua" panose="02020502060401020303" pitchFamily="18" charset="0"/>
              </a:rPr>
              <a:t>Front-End UI &amp; Proper Styling</a:t>
            </a:r>
            <a:endParaRPr lang="en-US" sz="4000" dirty="0">
              <a:latin typeface="Perpetua" panose="02020502060401020303" pitchFamily="18" charset="0"/>
            </a:endParaRPr>
          </a:p>
        </p:txBody>
      </p:sp>
      <p:pic>
        <p:nvPicPr>
          <p:cNvPr id="6" name="Picture 5">
            <a:extLst>
              <a:ext uri="{FF2B5EF4-FFF2-40B4-BE49-F238E27FC236}">
                <a16:creationId xmlns:a16="http://schemas.microsoft.com/office/drawing/2014/main" id="{24BD6ADA-4588-F4DC-629C-6ECB406D5CBF}"/>
              </a:ext>
            </a:extLst>
          </p:cNvPr>
          <p:cNvPicPr>
            <a:picLocks noChangeAspect="1"/>
          </p:cNvPicPr>
          <p:nvPr/>
        </p:nvPicPr>
        <p:blipFill>
          <a:blip r:embed="rId2"/>
          <a:stretch>
            <a:fillRect/>
          </a:stretch>
        </p:blipFill>
        <p:spPr>
          <a:xfrm>
            <a:off x="754664" y="967409"/>
            <a:ext cx="4109060" cy="2615411"/>
          </a:xfrm>
          <a:prstGeom prst="rect">
            <a:avLst/>
          </a:prstGeom>
        </p:spPr>
      </p:pic>
      <p:pic>
        <p:nvPicPr>
          <p:cNvPr id="8" name="Picture 7">
            <a:extLst>
              <a:ext uri="{FF2B5EF4-FFF2-40B4-BE49-F238E27FC236}">
                <a16:creationId xmlns:a16="http://schemas.microsoft.com/office/drawing/2014/main" id="{70C954B1-EC25-4F2E-B6A0-88097A095CF5}"/>
              </a:ext>
            </a:extLst>
          </p:cNvPr>
          <p:cNvPicPr>
            <a:picLocks noChangeAspect="1"/>
          </p:cNvPicPr>
          <p:nvPr/>
        </p:nvPicPr>
        <p:blipFill rotWithShape="1">
          <a:blip r:embed="rId3"/>
          <a:srcRect l="22499" t="14089" r="17066" b="17472"/>
          <a:stretch/>
        </p:blipFill>
        <p:spPr>
          <a:xfrm>
            <a:off x="755902" y="3911283"/>
            <a:ext cx="4107822" cy="2615411"/>
          </a:xfrm>
          <a:prstGeom prst="rect">
            <a:avLst/>
          </a:prstGeom>
        </p:spPr>
      </p:pic>
      <p:pic>
        <p:nvPicPr>
          <p:cNvPr id="10" name="Picture 9">
            <a:extLst>
              <a:ext uri="{FF2B5EF4-FFF2-40B4-BE49-F238E27FC236}">
                <a16:creationId xmlns:a16="http://schemas.microsoft.com/office/drawing/2014/main" id="{6FF2ABE1-3DCE-27AE-BFEC-6D7FF1C5BB50}"/>
              </a:ext>
            </a:extLst>
          </p:cNvPr>
          <p:cNvPicPr>
            <a:picLocks noChangeAspect="1"/>
          </p:cNvPicPr>
          <p:nvPr/>
        </p:nvPicPr>
        <p:blipFill rotWithShape="1">
          <a:blip r:embed="rId4"/>
          <a:srcRect l="25376" t="14066" r="14478" b="17222"/>
          <a:stretch/>
        </p:blipFill>
        <p:spPr>
          <a:xfrm>
            <a:off x="7328278" y="967409"/>
            <a:ext cx="4109060" cy="2639295"/>
          </a:xfrm>
          <a:prstGeom prst="rect">
            <a:avLst/>
          </a:prstGeom>
        </p:spPr>
      </p:pic>
      <p:pic>
        <p:nvPicPr>
          <p:cNvPr id="12" name="Picture 11">
            <a:extLst>
              <a:ext uri="{FF2B5EF4-FFF2-40B4-BE49-F238E27FC236}">
                <a16:creationId xmlns:a16="http://schemas.microsoft.com/office/drawing/2014/main" id="{BD4F6830-5E87-8AB7-3FEF-FBBDDB185FF3}"/>
              </a:ext>
            </a:extLst>
          </p:cNvPr>
          <p:cNvPicPr>
            <a:picLocks noChangeAspect="1"/>
          </p:cNvPicPr>
          <p:nvPr/>
        </p:nvPicPr>
        <p:blipFill rotWithShape="1">
          <a:blip r:embed="rId5"/>
          <a:srcRect l="20217" t="3069" r="14892" b="8966"/>
          <a:stretch/>
        </p:blipFill>
        <p:spPr>
          <a:xfrm>
            <a:off x="7327038" y="3926647"/>
            <a:ext cx="4109060" cy="2618600"/>
          </a:xfrm>
          <a:prstGeom prst="rect">
            <a:avLst/>
          </a:prstGeom>
        </p:spPr>
      </p:pic>
      <p:sp>
        <p:nvSpPr>
          <p:cNvPr id="3" name="TextBox 2">
            <a:extLst>
              <a:ext uri="{FF2B5EF4-FFF2-40B4-BE49-F238E27FC236}">
                <a16:creationId xmlns:a16="http://schemas.microsoft.com/office/drawing/2014/main" id="{37B744CD-6280-7DB0-3D2C-3505A45A1721}"/>
              </a:ext>
            </a:extLst>
          </p:cNvPr>
          <p:cNvSpPr txBox="1"/>
          <p:nvPr/>
        </p:nvSpPr>
        <p:spPr>
          <a:xfrm>
            <a:off x="5088835" y="3397344"/>
            <a:ext cx="2238203" cy="369332"/>
          </a:xfrm>
          <a:prstGeom prst="rect">
            <a:avLst/>
          </a:prstGeom>
          <a:noFill/>
        </p:spPr>
        <p:txBody>
          <a:bodyPr wrap="square" rtlCol="0">
            <a:spAutoFit/>
          </a:bodyPr>
          <a:lstStyle/>
          <a:p>
            <a:r>
              <a:rPr lang="en-US" dirty="0">
                <a:solidFill>
                  <a:schemeClr val="bg1"/>
                </a:solidFill>
              </a:rPr>
              <a:t>Customer Details</a:t>
            </a:r>
          </a:p>
        </p:txBody>
      </p:sp>
    </p:spTree>
    <p:extLst>
      <p:ext uri="{BB962C8B-B14F-4D97-AF65-F5344CB8AC3E}">
        <p14:creationId xmlns:p14="http://schemas.microsoft.com/office/powerpoint/2010/main" val="2656274025"/>
      </p:ext>
    </p:extLst>
  </p:cSld>
  <p:clrMapOvr>
    <a:masterClrMapping/>
  </p:clrMapOvr>
</p:sld>
</file>

<file path=ppt/theme/theme1.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D3DDD6-8E74-4DF3-A7C9-6234C7DB3E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8ADAB2-5713-4CC8-B21C-AD74ED6A7D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Tourism design</Template>
  <TotalTime>1400</TotalTime>
  <Words>776</Words>
  <Application>Microsoft Office PowerPoint</Application>
  <PresentationFormat>Widescreen</PresentationFormat>
  <Paragraphs>134</Paragraphs>
  <Slides>18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Adobe Song Std L</vt:lpstr>
      <vt:lpstr>Adobe Caslon Pro</vt:lpstr>
      <vt:lpstr>Adobe Hebrew</vt:lpstr>
      <vt:lpstr>-apple-system</vt:lpstr>
      <vt:lpstr>Arial</vt:lpstr>
      <vt:lpstr>Bahnschrift SemiBold Condensed</vt:lpstr>
      <vt:lpstr>Calibri</vt:lpstr>
      <vt:lpstr>Corbel</vt:lpstr>
      <vt:lpstr>Lato</vt:lpstr>
      <vt:lpstr>Perpetua</vt:lpstr>
      <vt:lpstr>Roboto</vt:lpstr>
      <vt:lpstr>Segoe UI Historic</vt:lpstr>
      <vt:lpstr>Basis</vt:lpstr>
      <vt:lpstr>Assalamualikum</vt:lpstr>
      <vt:lpstr>Project Name :Travel &amp;Tour Management System</vt:lpstr>
      <vt:lpstr>                      Introduction     </vt:lpstr>
      <vt:lpstr>                     Objectives</vt:lpstr>
      <vt:lpstr>TOOLS  &amp;  software REQUIRMENTS</vt:lpstr>
      <vt:lpstr>PowerPoint Presentation</vt:lpstr>
      <vt:lpstr>Front-End UI &amp; Proper Styling</vt:lpstr>
      <vt:lpstr>Front-End UI &amp; Proper Styling</vt:lpstr>
      <vt:lpstr>Front-End UI &amp; Proper Styling</vt:lpstr>
      <vt:lpstr>Front-End UI &amp; Proper Styling</vt:lpstr>
      <vt:lpstr>PowerPoint Presentation</vt:lpstr>
      <vt:lpstr>PowerPoint Presentation</vt:lpstr>
      <vt:lpstr>Back-End &amp; Database</vt:lpstr>
      <vt:lpstr>PowerPoint Presentation</vt:lpstr>
      <vt:lpstr>Limitation</vt:lpstr>
      <vt:lpstr>Future Scope of the Project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Assalamualikum</dc:title>
  <dc:creator>Farhatul Khanam</dc:creator>
  <cp:lastModifiedBy>Farhatul Khanam</cp:lastModifiedBy>
  <cp:revision>12</cp:revision>
  <dcterms:created xsi:type="dcterms:W3CDTF">2022-08-29T16:00:19Z</dcterms:created>
  <dcterms:modified xsi:type="dcterms:W3CDTF">2022-11-27T16:00:48Z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